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8"/>
  </p:notesMasterIdLst>
  <p:sldIdLst>
    <p:sldId id="256" r:id="rId2"/>
    <p:sldId id="259" r:id="rId3"/>
    <p:sldId id="311" r:id="rId4"/>
    <p:sldId id="261" r:id="rId5"/>
    <p:sldId id="281" r:id="rId6"/>
    <p:sldId id="293" r:id="rId7"/>
    <p:sldId id="294" r:id="rId8"/>
    <p:sldId id="295" r:id="rId9"/>
    <p:sldId id="296" r:id="rId10"/>
    <p:sldId id="297" r:id="rId11"/>
    <p:sldId id="298" r:id="rId12"/>
    <p:sldId id="284" r:id="rId13"/>
    <p:sldId id="271" r:id="rId14"/>
    <p:sldId id="300" r:id="rId15"/>
    <p:sldId id="302" r:id="rId16"/>
    <p:sldId id="299" r:id="rId17"/>
    <p:sldId id="304" r:id="rId18"/>
    <p:sldId id="306" r:id="rId19"/>
    <p:sldId id="305" r:id="rId20"/>
    <p:sldId id="272" r:id="rId21"/>
    <p:sldId id="312" r:id="rId22"/>
    <p:sldId id="277" r:id="rId23"/>
    <p:sldId id="314" r:id="rId24"/>
    <p:sldId id="270" r:id="rId25"/>
    <p:sldId id="315" r:id="rId26"/>
    <p:sldId id="308" r:id="rId27"/>
    <p:sldId id="309" r:id="rId28"/>
    <p:sldId id="307" r:id="rId29"/>
    <p:sldId id="310" r:id="rId30"/>
    <p:sldId id="291" r:id="rId31"/>
    <p:sldId id="316" r:id="rId32"/>
    <p:sldId id="288" r:id="rId33"/>
    <p:sldId id="289" r:id="rId34"/>
    <p:sldId id="317" r:id="rId35"/>
    <p:sldId id="319" r:id="rId36"/>
    <p:sldId id="318" r:id="rId37"/>
  </p:sldIdLst>
  <p:sldSz cx="9144000" cy="6858000" type="screen4x3"/>
  <p:notesSz cx="6797675" cy="9926638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alibri Light" panose="020F0302020204030204" pitchFamily="34" charset="0"/>
      <p:regular r:id="rId43"/>
      <p:italic r:id="rId44"/>
    </p:embeddedFont>
    <p:embeddedFont>
      <p:font typeface="경기천년제목 Bold" panose="02020803020101020101" pitchFamily="18" charset="-127"/>
      <p:bold r:id="rId45"/>
    </p:embeddedFont>
    <p:embeddedFont>
      <p:font typeface="맑은 고딕" panose="020B0503020000020004" pitchFamily="50" charset="-127"/>
      <p:regular r:id="rId46"/>
      <p:bold r:id="rId4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1049" userDrawn="1">
          <p15:clr>
            <a:srgbClr val="A4A3A4"/>
          </p15:clr>
        </p15:guide>
        <p15:guide id="4" pos="2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348C01"/>
    <a:srgbClr val="C8AF6C"/>
    <a:srgbClr val="A3862A"/>
    <a:srgbClr val="122C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00" autoAdjust="0"/>
    <p:restoredTop sz="96400" autoAdjust="0"/>
  </p:normalViewPr>
  <p:slideViewPr>
    <p:cSldViewPr snapToGrid="0" showGuides="1">
      <p:cViewPr varScale="1">
        <p:scale>
          <a:sx n="111" d="100"/>
          <a:sy n="111" d="100"/>
        </p:scale>
        <p:origin x="1776" y="114"/>
      </p:cViewPr>
      <p:guideLst>
        <p:guide orient="horz" pos="2160"/>
        <p:guide pos="2880"/>
        <p:guide orient="horz" pos="1049"/>
        <p:guide pos="22"/>
      </p:guideLst>
    </p:cSldViewPr>
  </p:slideViewPr>
  <p:outlineViewPr>
    <p:cViewPr>
      <p:scale>
        <a:sx n="33" d="100"/>
        <a:sy n="33" d="100"/>
      </p:scale>
      <p:origin x="0" y="-837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2.jpg>
</file>

<file path=ppt/media/image3.jpe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4721E3-0051-4BB4-9A67-72FC6C578C7A}" type="datetimeFigureOut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67351-EB59-4BEC-BC24-44E4675FDC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185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65225" y="1241425"/>
            <a:ext cx="44672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667351-EB59-4BEC-BC24-44E4675FDCA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0014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0295B-B891-42F9-9C5E-EC797C2D9673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421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C6A8-73E5-415F-8553-8AF9BF3DC8B6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401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B853B-E7C0-4BDF-BFC0-75D3DA7BF465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495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A42CD-D8C3-4CD5-966E-721FA4844DE5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2711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" name="표 3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558686912"/>
              </p:ext>
            </p:extLst>
          </p:nvPr>
        </p:nvGraphicFramePr>
        <p:xfrm>
          <a:off x="-38" y="742577"/>
          <a:ext cx="9144038" cy="548370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981953">
                  <a:extLst>
                    <a:ext uri="{9D8B030D-6E8A-4147-A177-3AD203B41FA5}">
                      <a16:colId xmlns:a16="http://schemas.microsoft.com/office/drawing/2014/main" val="2554053889"/>
                    </a:ext>
                  </a:extLst>
                </a:gridCol>
                <a:gridCol w="2162085">
                  <a:extLst>
                    <a:ext uri="{9D8B030D-6E8A-4147-A177-3AD203B41FA5}">
                      <a16:colId xmlns:a16="http://schemas.microsoft.com/office/drawing/2014/main" val="3838053298"/>
                    </a:ext>
                  </a:extLst>
                </a:gridCol>
              </a:tblGrid>
              <a:tr h="369588"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kern="0" dirty="0" err="1">
                          <a:solidFill>
                            <a:sysClr val="windowText" lastClr="000000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  <a:cs typeface="+mn-cs"/>
                        </a:rPr>
                        <a:t>기능설명</a:t>
                      </a:r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1574155"/>
                  </a:ext>
                </a:extLst>
              </a:tr>
              <a:tr h="5114115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7025707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4292-427B-47B0-B54F-867F1F57D711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86704" y="6363801"/>
            <a:ext cx="2057400" cy="365125"/>
          </a:xfrm>
        </p:spPr>
        <p:txBody>
          <a:bodyPr/>
          <a:lstStyle/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  <p:graphicFrame>
        <p:nvGraphicFramePr>
          <p:cNvPr id="2" name="표 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7383791"/>
              </p:ext>
            </p:extLst>
          </p:nvPr>
        </p:nvGraphicFramePr>
        <p:xfrm>
          <a:off x="0" y="0"/>
          <a:ext cx="9144000" cy="74164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869058">
                  <a:extLst>
                    <a:ext uri="{9D8B030D-6E8A-4147-A177-3AD203B41FA5}">
                      <a16:colId xmlns:a16="http://schemas.microsoft.com/office/drawing/2014/main" val="2526714753"/>
                    </a:ext>
                  </a:extLst>
                </a:gridCol>
                <a:gridCol w="1511405">
                  <a:extLst>
                    <a:ext uri="{9D8B030D-6E8A-4147-A177-3AD203B41FA5}">
                      <a16:colId xmlns:a16="http://schemas.microsoft.com/office/drawing/2014/main" val="921064956"/>
                    </a:ext>
                  </a:extLst>
                </a:gridCol>
                <a:gridCol w="869058">
                  <a:extLst>
                    <a:ext uri="{9D8B030D-6E8A-4147-A177-3AD203B41FA5}">
                      <a16:colId xmlns:a16="http://schemas.microsoft.com/office/drawing/2014/main" val="1546656457"/>
                    </a:ext>
                  </a:extLst>
                </a:gridCol>
                <a:gridCol w="1511405">
                  <a:extLst>
                    <a:ext uri="{9D8B030D-6E8A-4147-A177-3AD203B41FA5}">
                      <a16:colId xmlns:a16="http://schemas.microsoft.com/office/drawing/2014/main" val="55416398"/>
                    </a:ext>
                  </a:extLst>
                </a:gridCol>
                <a:gridCol w="869058">
                  <a:extLst>
                    <a:ext uri="{9D8B030D-6E8A-4147-A177-3AD203B41FA5}">
                      <a16:colId xmlns:a16="http://schemas.microsoft.com/office/drawing/2014/main" val="2927874623"/>
                    </a:ext>
                  </a:extLst>
                </a:gridCol>
                <a:gridCol w="1322479">
                  <a:extLst>
                    <a:ext uri="{9D8B030D-6E8A-4147-A177-3AD203B41FA5}">
                      <a16:colId xmlns:a16="http://schemas.microsoft.com/office/drawing/2014/main" val="1789032520"/>
                    </a:ext>
                  </a:extLst>
                </a:gridCol>
                <a:gridCol w="869058">
                  <a:extLst>
                    <a:ext uri="{9D8B030D-6E8A-4147-A177-3AD203B41FA5}">
                      <a16:colId xmlns:a16="http://schemas.microsoft.com/office/drawing/2014/main" val="332345649"/>
                    </a:ext>
                  </a:extLst>
                </a:gridCol>
                <a:gridCol w="1322479">
                  <a:extLst>
                    <a:ext uri="{9D8B030D-6E8A-4147-A177-3AD203B41FA5}">
                      <a16:colId xmlns:a16="http://schemas.microsoft.com/office/drawing/2014/main" val="2285640523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kern="0" dirty="0">
                          <a:solidFill>
                            <a:sysClr val="windowText" lastClr="000000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  <a:cs typeface="+mn-cs"/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kern="0" dirty="0">
                          <a:solidFill>
                            <a:sysClr val="windowText" lastClr="000000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  <a:cs typeface="+mn-cs"/>
                        </a:rPr>
                        <a:t>화면</a:t>
                      </a:r>
                      <a:r>
                        <a:rPr lang="en-US" altLang="ko-KR" sz="1400" b="1" kern="0" dirty="0">
                          <a:solidFill>
                            <a:sysClr val="windowText" lastClr="000000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  <a:cs typeface="+mn-cs"/>
                        </a:rPr>
                        <a:t>ID</a:t>
                      </a:r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kern="0" dirty="0">
                          <a:solidFill>
                            <a:sysClr val="windowText" lastClr="000000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  <a:cs typeface="+mn-cs"/>
                        </a:rPr>
                        <a:t>작성자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kern="0" dirty="0">
                          <a:solidFill>
                            <a:sysClr val="windowText" lastClr="000000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  <a:cs typeface="+mn-cs"/>
                        </a:rPr>
                        <a:t>작성일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57327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kern="0" dirty="0" err="1">
                          <a:solidFill>
                            <a:sysClr val="windowText" lastClr="000000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  <a:cs typeface="+mn-cs"/>
                        </a:rPr>
                        <a:t>화면경로</a:t>
                      </a:r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7">
                  <a:txBody>
                    <a:bodyPr/>
                    <a:lstStyle/>
                    <a:p>
                      <a:pPr algn="l" latinLnBrk="1"/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1" kern="0" dirty="0">
                        <a:solidFill>
                          <a:sysClr val="windowText" lastClr="000000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1165677"/>
                  </a:ext>
                </a:extLst>
              </a:tr>
            </a:tbl>
          </a:graphicData>
        </a:graphic>
      </p:graphicFrame>
      <p:sp>
        <p:nvSpPr>
          <p:cNvPr id="27" name="텍스트 개체 틀 2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63124" y="-5196"/>
            <a:ext cx="1512607" cy="363733"/>
          </a:xfrm>
        </p:spPr>
        <p:txBody>
          <a:bodyPr anchor="ctr">
            <a:noAutofit/>
          </a:bodyPr>
          <a:lstStyle>
            <a:lvl1pPr marL="0" indent="0" algn="ctr">
              <a:buNone/>
              <a:defRPr lang="ko-KR" altLang="en-US" sz="1400" b="1" kern="0" dirty="0">
                <a:solidFill>
                  <a:sysClr val="windowText" lastClr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28" name="텍스트 개체 틀 2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3238856" y="-5195"/>
            <a:ext cx="1512607" cy="346640"/>
          </a:xfrm>
        </p:spPr>
        <p:txBody>
          <a:bodyPr anchor="ctr">
            <a:noAutofit/>
          </a:bodyPr>
          <a:lstStyle>
            <a:lvl1pPr marL="0" indent="0" algn="ctr">
              <a:buNone/>
              <a:defRPr lang="ko-KR" altLang="en-US" sz="1400" b="1" kern="0" dirty="0">
                <a:solidFill>
                  <a:sysClr val="windowText" lastClr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29" name="텍스트 개체 틀 2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614587" y="-5195"/>
            <a:ext cx="1341691" cy="363732"/>
          </a:xfrm>
        </p:spPr>
        <p:txBody>
          <a:bodyPr anchor="ctr">
            <a:noAutofit/>
          </a:bodyPr>
          <a:lstStyle>
            <a:lvl1pPr marL="0" indent="0" algn="ctr">
              <a:buNone/>
              <a:defRPr lang="ko-KR" altLang="en-US" sz="1400" b="1" kern="0" dirty="0">
                <a:solidFill>
                  <a:sysClr val="windowText" lastClr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30" name="텍스트 개체 틀 2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7819402" y="-5195"/>
            <a:ext cx="1341691" cy="363732"/>
          </a:xfrm>
        </p:spPr>
        <p:txBody>
          <a:bodyPr anchor="ctr">
            <a:noAutofit/>
          </a:bodyPr>
          <a:lstStyle>
            <a:lvl1pPr marL="0" indent="0" algn="ctr">
              <a:buNone/>
              <a:defRPr lang="ko-KR" altLang="en-US" sz="1400" b="1" kern="0" dirty="0">
                <a:solidFill>
                  <a:sysClr val="windowText" lastClr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32" name="텍스트 개체 틀 2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63124" y="359473"/>
            <a:ext cx="8280877" cy="346640"/>
          </a:xfrm>
        </p:spPr>
        <p:txBody>
          <a:bodyPr anchor="ctr">
            <a:noAutofit/>
          </a:bodyPr>
          <a:lstStyle>
            <a:lvl1pPr marL="0" indent="0" algn="l">
              <a:buNone/>
              <a:defRPr lang="ko-KR" altLang="en-US" sz="1400" b="1" kern="0" dirty="0">
                <a:solidFill>
                  <a:sysClr val="windowText" lastClr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ko-KR" altLang="en-US" dirty="0"/>
              <a:t>제목</a:t>
            </a:r>
          </a:p>
        </p:txBody>
      </p:sp>
      <p:sp>
        <p:nvSpPr>
          <p:cNvPr id="34" name="텍스트 개체 틀 25"/>
          <p:cNvSpPr>
            <a:spLocks noGrp="1"/>
          </p:cNvSpPr>
          <p:nvPr>
            <p:ph type="body" sz="quarter" idx="19" hasCustomPrompt="1"/>
          </p:nvPr>
        </p:nvSpPr>
        <p:spPr>
          <a:xfrm>
            <a:off x="6986761" y="1109272"/>
            <a:ext cx="2157238" cy="5117006"/>
          </a:xfrm>
        </p:spPr>
        <p:txBody>
          <a:bodyPr anchor="t">
            <a:noAutofit/>
          </a:bodyPr>
          <a:lstStyle>
            <a:lvl1pPr marL="0" indent="0" algn="l">
              <a:buNone/>
              <a:defRPr lang="ko-KR" altLang="en-US" sz="1400" b="1" kern="0" dirty="0">
                <a:solidFill>
                  <a:sysClr val="windowText" lastClr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ko-KR" altLang="en-US" dirty="0"/>
              <a:t>제목</a:t>
            </a: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0161" y="6286100"/>
            <a:ext cx="1786359" cy="52052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935" y="6287511"/>
            <a:ext cx="1132623" cy="51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843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AA8B9-B769-4BC6-8B61-FECF33008759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1" y="741640"/>
            <a:ext cx="6986761" cy="359473"/>
          </a:xfrm>
          <a:prstGeom prst="rect">
            <a:avLst/>
          </a:prstGeom>
          <a:solidFill>
            <a:srgbClr val="122C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9" name="직사각형 8"/>
          <p:cNvSpPr/>
          <p:nvPr userDrawn="1"/>
        </p:nvSpPr>
        <p:spPr>
          <a:xfrm>
            <a:off x="379986" y="665930"/>
            <a:ext cx="1580882" cy="43704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400" b="1" kern="0" dirty="0" err="1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상토지원관리시스템</a:t>
            </a:r>
            <a:endParaRPr lang="ko-KR" altLang="en-US" sz="1400" kern="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pic>
        <p:nvPicPr>
          <p:cNvPr id="10" name="Picture 6" descr="https://media.istockphoto.com/id/1204793684/ko/%EB%B2%A1%ED%84%B0/%EB%86%8D%EC%97%85-%EA%B8%B0%EC%88%A0%EC%9D%98-%EC%95%84%EC%9D%B4%EC%BD%98.jpg?s=612x612&amp;w=0&amp;k=20&amp;c=ff_UNapObEtcLJwaBZ2fb3D-_AH0NOPhVk5KBzKCmVw=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14" y="822403"/>
            <a:ext cx="246080" cy="197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804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365128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25C86-4766-4D7A-AFCD-6E05998B0E2B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147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1BAF1-1B0F-4A95-BA2B-6259C41A2AAB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4687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DC9EA-F028-4C23-A0A6-167C2CF0BAB1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1492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2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0AA10-C65E-4D35-8C06-3CD345D7696B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4831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2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B959-4BE2-4B82-A7D5-FD4D98626DD7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112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30529-8125-46F5-AE14-E0EBEE36496B}" type="datetime1">
              <a:rPr lang="ko-KR" altLang="en-US" smtClean="0"/>
              <a:t>2023-02-27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1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F9892-6B34-4593-B316-D3E68FE116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358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텍스트 개체 틀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18" name="텍스트 개체 틀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2" name="텍스트 개체 틀 2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8" name="텍스트 개체 틀 2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ko-KR" dirty="0"/>
              <a:t>LOGIN</a:t>
            </a:r>
            <a:r>
              <a:rPr lang="ko-KR" altLang="en-US" dirty="0"/>
              <a:t>화면</a:t>
            </a:r>
          </a:p>
        </p:txBody>
      </p:sp>
      <p:sp>
        <p:nvSpPr>
          <p:cNvPr id="29" name="텍스트 개체 틀 2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 err="1"/>
              <a:t>버튼설명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en-US" altLang="ko-KR" sz="1100" dirty="0"/>
              <a:t>LOGIN: </a:t>
            </a:r>
            <a:r>
              <a:rPr lang="ko-KR" altLang="en-US" sz="1100" dirty="0"/>
              <a:t>아이디</a:t>
            </a:r>
            <a:r>
              <a:rPr lang="en-US" altLang="ko-KR" sz="1100" dirty="0"/>
              <a:t>, </a:t>
            </a:r>
            <a:r>
              <a:rPr lang="ko-KR" altLang="en-US" sz="1100" dirty="0"/>
              <a:t>비밀번호 입력 후 로그인 가능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아이디 찾기</a:t>
            </a:r>
            <a:r>
              <a:rPr lang="en-US" altLang="ko-KR" sz="1100" dirty="0"/>
              <a:t>: </a:t>
            </a:r>
            <a:r>
              <a:rPr lang="ko-KR" altLang="en-US" sz="1100" dirty="0"/>
              <a:t>아이디 찾기 기능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비밀번호 찾기</a:t>
            </a:r>
            <a:r>
              <a:rPr lang="en-US" altLang="ko-KR" sz="1100" dirty="0"/>
              <a:t>: </a:t>
            </a:r>
            <a:r>
              <a:rPr lang="ko-KR" altLang="en-US" sz="1100" dirty="0"/>
              <a:t> 비밀번호 찾기 기능</a:t>
            </a:r>
            <a:endParaRPr lang="en-US" altLang="ko-KR" sz="1100" dirty="0"/>
          </a:p>
          <a:p>
            <a:pPr marL="108000" indent="-108000">
              <a:buAutoNum type="arabicPeriod"/>
            </a:pPr>
            <a:endParaRPr lang="ko-KR" altLang="en-US" dirty="0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44" y="1620453"/>
            <a:ext cx="6842964" cy="371964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3896742" y="3708877"/>
            <a:ext cx="2726249" cy="4518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443248" y="4191712"/>
            <a:ext cx="539373" cy="2318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060099" y="4191711"/>
            <a:ext cx="490339" cy="2318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630378" y="4191711"/>
            <a:ext cx="405239" cy="2318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64D8DE0-61CB-7419-4429-95C79049B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572978" y="6356353"/>
            <a:ext cx="2057400" cy="365125"/>
          </a:xfrm>
        </p:spPr>
        <p:txBody>
          <a:bodyPr/>
          <a:lstStyle/>
          <a:p>
            <a:pPr algn="ctr"/>
            <a:fld id="{0CDF9892-6B34-4593-B316-D3E68FE116C2}" type="slidenum">
              <a:rPr lang="ko-KR" altLang="en-US" smtClean="0"/>
              <a:pPr algn="ctr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7957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672441"/>
              </p:ext>
            </p:extLst>
          </p:nvPr>
        </p:nvGraphicFramePr>
        <p:xfrm>
          <a:off x="34925" y="2166047"/>
          <a:ext cx="6915629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2225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3568700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1027352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1027352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소속조합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3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5330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164824"/>
                  </a:ext>
                </a:extLst>
              </a:tr>
            </a:tbl>
          </a:graphicData>
        </a:graphic>
      </p:graphicFrame>
      <p:grpSp>
        <p:nvGrpSpPr>
          <p:cNvPr id="14" name="그룹 13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15" name="직사각형 14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지역조합관리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기초정보관리</a:t>
            </a:r>
            <a:r>
              <a:rPr lang="en-US" altLang="ko-KR" dirty="0"/>
              <a:t>&gt;</a:t>
            </a:r>
            <a:r>
              <a:rPr lang="ko-KR" altLang="en-US" dirty="0"/>
              <a:t>지역조합관리</a:t>
            </a:r>
            <a:r>
              <a:rPr lang="en-US" altLang="ko-KR" dirty="0"/>
              <a:t>(</a:t>
            </a:r>
            <a:r>
              <a:rPr lang="ko-KR" altLang="en-US" dirty="0"/>
              <a:t>추가</a:t>
            </a:r>
            <a:r>
              <a:rPr lang="en-US" altLang="ko-KR" dirty="0"/>
              <a:t>/</a:t>
            </a:r>
            <a:r>
              <a:rPr lang="ko-KR" altLang="en-US" dirty="0"/>
              <a:t>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저장 </a:t>
            </a:r>
            <a:r>
              <a:rPr lang="en-US" altLang="ko-KR" sz="1100" dirty="0"/>
              <a:t>: </a:t>
            </a:r>
            <a:r>
              <a:rPr lang="ko-KR" altLang="en-US" sz="1100" dirty="0"/>
              <a:t>변경 데이터 저장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en-US" altLang="ko-KR" sz="1100" dirty="0"/>
              <a:t>X : </a:t>
            </a:r>
            <a:r>
              <a:rPr lang="ko-KR" altLang="en-US" sz="1100" dirty="0"/>
              <a:t>레이어 팝업 닫기</a:t>
            </a:r>
            <a:endParaRPr lang="en-US" altLang="ko-KR" sz="1100" dirty="0"/>
          </a:p>
          <a:p>
            <a:endParaRPr lang="ko-KR" altLang="en-US" dirty="0"/>
          </a:p>
          <a:p>
            <a:endParaRPr lang="ko-KR" altLang="en-US" dirty="0"/>
          </a:p>
        </p:txBody>
      </p:sp>
      <p:grpSp>
        <p:nvGrpSpPr>
          <p:cNvPr id="22" name="그룹 21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23" name="직사각형 22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393495" y="1969203"/>
            <a:ext cx="648815" cy="1692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1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소속조합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115148" y="1919882"/>
            <a:ext cx="318549" cy="202315"/>
            <a:chOff x="1637796" y="2716611"/>
            <a:chExt cx="318549" cy="202315"/>
          </a:xfrm>
        </p:grpSpPr>
        <p:sp>
          <p:nvSpPr>
            <p:cNvPr id="37" name="직사각형 36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 rot="5400000">
              <a:off x="1714105" y="2640302"/>
              <a:ext cx="165932" cy="31854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○</a:t>
              </a: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1188103" y="1919881"/>
            <a:ext cx="318549" cy="202315"/>
            <a:chOff x="1637796" y="2716611"/>
            <a:chExt cx="318549" cy="202315"/>
          </a:xfrm>
        </p:grpSpPr>
        <p:sp>
          <p:nvSpPr>
            <p:cNvPr id="42" name="직사각형 41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/>
            <p:cNvSpPr/>
            <p:nvPr/>
          </p:nvSpPr>
          <p:spPr>
            <a:xfrm rot="5400000">
              <a:off x="1714105" y="2640302"/>
              <a:ext cx="165932" cy="31854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●</a:t>
              </a:r>
            </a:p>
          </p:txBody>
        </p:sp>
      </p:grpSp>
      <p:sp>
        <p:nvSpPr>
          <p:cNvPr id="44" name="직사각형 43"/>
          <p:cNvSpPr/>
          <p:nvPr/>
        </p:nvSpPr>
        <p:spPr>
          <a:xfrm>
            <a:off x="1469982" y="1966482"/>
            <a:ext cx="648815" cy="1692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1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공급조합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6233020" y="2516754"/>
            <a:ext cx="436717" cy="1383375"/>
            <a:chOff x="6525120" y="2516754"/>
            <a:chExt cx="436717" cy="1383375"/>
          </a:xfrm>
        </p:grpSpPr>
        <p:grpSp>
          <p:nvGrpSpPr>
            <p:cNvPr id="49" name="그룹 48"/>
            <p:cNvGrpSpPr/>
            <p:nvPr/>
          </p:nvGrpSpPr>
          <p:grpSpPr>
            <a:xfrm>
              <a:off x="6531450" y="2516754"/>
              <a:ext cx="430387" cy="318549"/>
              <a:chOff x="1572353" y="2675451"/>
              <a:chExt cx="430387" cy="318549"/>
            </a:xfrm>
          </p:grpSpPr>
          <p:sp>
            <p:nvSpPr>
              <p:cNvPr id="71" name="직사각형 7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직사각형 7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50" name="그룹 49"/>
            <p:cNvGrpSpPr/>
            <p:nvPr/>
          </p:nvGrpSpPr>
          <p:grpSpPr>
            <a:xfrm>
              <a:off x="6531449" y="2858639"/>
              <a:ext cx="430387" cy="318549"/>
              <a:chOff x="1572353" y="2675451"/>
              <a:chExt cx="430387" cy="318549"/>
            </a:xfrm>
          </p:grpSpPr>
          <p:sp>
            <p:nvSpPr>
              <p:cNvPr id="69" name="직사각형 6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직사각형 6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52" name="그룹 51"/>
            <p:cNvGrpSpPr/>
            <p:nvPr/>
          </p:nvGrpSpPr>
          <p:grpSpPr>
            <a:xfrm>
              <a:off x="6527752" y="3218026"/>
              <a:ext cx="430387" cy="318549"/>
              <a:chOff x="1572353" y="2675451"/>
              <a:chExt cx="430387" cy="318549"/>
            </a:xfrm>
          </p:grpSpPr>
          <p:sp>
            <p:nvSpPr>
              <p:cNvPr id="67" name="직사각형 66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53" name="그룹 52"/>
            <p:cNvGrpSpPr/>
            <p:nvPr/>
          </p:nvGrpSpPr>
          <p:grpSpPr>
            <a:xfrm>
              <a:off x="6525120" y="3581580"/>
              <a:ext cx="430387" cy="318549"/>
              <a:chOff x="1572353" y="2675451"/>
              <a:chExt cx="430387" cy="318549"/>
            </a:xfrm>
          </p:grpSpPr>
          <p:sp>
            <p:nvSpPr>
              <p:cNvPr id="65" name="직사각형 6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</p:grpSp>
      <p:grpSp>
        <p:nvGrpSpPr>
          <p:cNvPr id="73" name="그룹 72"/>
          <p:cNvGrpSpPr/>
          <p:nvPr/>
        </p:nvGrpSpPr>
        <p:grpSpPr>
          <a:xfrm>
            <a:off x="5198321" y="2516754"/>
            <a:ext cx="436717" cy="1383375"/>
            <a:chOff x="6106371" y="2516754"/>
            <a:chExt cx="436717" cy="1383375"/>
          </a:xfrm>
        </p:grpSpPr>
        <p:grpSp>
          <p:nvGrpSpPr>
            <p:cNvPr id="74" name="그룹 73"/>
            <p:cNvGrpSpPr/>
            <p:nvPr/>
          </p:nvGrpSpPr>
          <p:grpSpPr>
            <a:xfrm>
              <a:off x="6112701" y="2516754"/>
              <a:ext cx="430387" cy="318549"/>
              <a:chOff x="1572353" y="2675451"/>
              <a:chExt cx="430387" cy="318549"/>
            </a:xfrm>
          </p:grpSpPr>
          <p:sp>
            <p:nvSpPr>
              <p:cNvPr id="85" name="직사각형 8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직사각형 8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75" name="그룹 74"/>
            <p:cNvGrpSpPr/>
            <p:nvPr/>
          </p:nvGrpSpPr>
          <p:grpSpPr>
            <a:xfrm>
              <a:off x="6112700" y="2858639"/>
              <a:ext cx="430387" cy="318549"/>
              <a:chOff x="1572353" y="2675451"/>
              <a:chExt cx="430387" cy="318549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76" name="그룹 75"/>
            <p:cNvGrpSpPr/>
            <p:nvPr/>
          </p:nvGrpSpPr>
          <p:grpSpPr>
            <a:xfrm>
              <a:off x="6109003" y="3218026"/>
              <a:ext cx="430387" cy="318549"/>
              <a:chOff x="1572353" y="2675451"/>
              <a:chExt cx="430387" cy="318549"/>
            </a:xfrm>
          </p:grpSpPr>
          <p:sp>
            <p:nvSpPr>
              <p:cNvPr id="81" name="직사각형 8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직사각형 8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77" name="그룹 76"/>
            <p:cNvGrpSpPr/>
            <p:nvPr/>
          </p:nvGrpSpPr>
          <p:grpSpPr>
            <a:xfrm>
              <a:off x="6106371" y="3581580"/>
              <a:ext cx="430387" cy="318549"/>
              <a:chOff x="1572353" y="2675451"/>
              <a:chExt cx="430387" cy="318549"/>
            </a:xfrm>
          </p:grpSpPr>
          <p:sp>
            <p:nvSpPr>
              <p:cNvPr id="79" name="직사각형 7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직사각형 7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</p:grpSp>
      <p:grpSp>
        <p:nvGrpSpPr>
          <p:cNvPr id="13" name="그룹 12"/>
          <p:cNvGrpSpPr/>
          <p:nvPr/>
        </p:nvGrpSpPr>
        <p:grpSpPr>
          <a:xfrm>
            <a:off x="180840" y="2510352"/>
            <a:ext cx="6547714" cy="1126425"/>
            <a:chOff x="116808" y="4023473"/>
            <a:chExt cx="6547714" cy="1126425"/>
          </a:xfrm>
        </p:grpSpPr>
        <p:sp>
          <p:nvSpPr>
            <p:cNvPr id="99" name="직사각형 98"/>
            <p:cNvSpPr/>
            <p:nvPr/>
          </p:nvSpPr>
          <p:spPr>
            <a:xfrm>
              <a:off x="116808" y="4023473"/>
              <a:ext cx="6547714" cy="1126425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직사각형 99"/>
            <p:cNvSpPr/>
            <p:nvPr/>
          </p:nvSpPr>
          <p:spPr>
            <a:xfrm>
              <a:off x="190901" y="4084740"/>
              <a:ext cx="72936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추가</a:t>
              </a:r>
              <a:r>
                <a:rPr lang="en-US" altLang="ko-KR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/</a:t>
              </a:r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수정</a:t>
              </a:r>
            </a:p>
          </p:txBody>
        </p:sp>
        <p:sp>
          <p:nvSpPr>
            <p:cNvPr id="109" name="직사각형 108"/>
            <p:cNvSpPr/>
            <p:nvPr/>
          </p:nvSpPr>
          <p:spPr>
            <a:xfrm>
              <a:off x="250655" y="4569250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소속조합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>
              <a:off x="1348777" y="4563002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직사각형 94"/>
            <p:cNvSpPr/>
            <p:nvPr/>
          </p:nvSpPr>
          <p:spPr>
            <a:xfrm>
              <a:off x="6397497" y="4101610"/>
              <a:ext cx="12022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en-US" altLang="ko-KR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X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>
              <a:off x="6317921" y="4089586"/>
              <a:ext cx="299574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96"/>
            <p:cNvSpPr/>
            <p:nvPr/>
          </p:nvSpPr>
          <p:spPr>
            <a:xfrm>
              <a:off x="5837056" y="4101610"/>
              <a:ext cx="31258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저장</a:t>
              </a:r>
            </a:p>
          </p:txBody>
        </p:sp>
        <p:sp>
          <p:nvSpPr>
            <p:cNvPr id="98" name="직사각형 97"/>
            <p:cNvSpPr/>
            <p:nvPr/>
          </p:nvSpPr>
          <p:spPr>
            <a:xfrm>
              <a:off x="5815134" y="4087510"/>
              <a:ext cx="362484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9" name="직사각형 88"/>
          <p:cNvSpPr/>
          <p:nvPr/>
        </p:nvSpPr>
        <p:spPr>
          <a:xfrm>
            <a:off x="6565569" y="749757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추가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0" name="직사각형 89"/>
          <p:cNvSpPr/>
          <p:nvPr/>
        </p:nvSpPr>
        <p:spPr>
          <a:xfrm>
            <a:off x="1046881" y="1669239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/>
          <p:cNvSpPr/>
          <p:nvPr/>
        </p:nvSpPr>
        <p:spPr>
          <a:xfrm>
            <a:off x="505521" y="1679149"/>
            <a:ext cx="47288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조합명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9E805DC-9A60-63E6-E5CF-120EF63B9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64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264869"/>
              </p:ext>
            </p:extLst>
          </p:nvPr>
        </p:nvGraphicFramePr>
        <p:xfrm>
          <a:off x="34924" y="2138548"/>
          <a:ext cx="6919434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95210">
                  <a:extLst>
                    <a:ext uri="{9D8B030D-6E8A-4147-A177-3AD203B41FA5}">
                      <a16:colId xmlns:a16="http://schemas.microsoft.com/office/drawing/2014/main" val="3835628813"/>
                    </a:ext>
                  </a:extLst>
                </a:gridCol>
                <a:gridCol w="895210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895210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895210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895210">
                  <a:extLst>
                    <a:ext uri="{9D8B030D-6E8A-4147-A177-3AD203B41FA5}">
                      <a16:colId xmlns:a16="http://schemas.microsoft.com/office/drawing/2014/main" val="2362440792"/>
                    </a:ext>
                  </a:extLst>
                </a:gridCol>
                <a:gridCol w="895210">
                  <a:extLst>
                    <a:ext uri="{9D8B030D-6E8A-4147-A177-3AD203B41FA5}">
                      <a16:colId xmlns:a16="http://schemas.microsoft.com/office/drawing/2014/main" val="364036098"/>
                    </a:ext>
                  </a:extLst>
                </a:gridCol>
                <a:gridCol w="895210">
                  <a:extLst>
                    <a:ext uri="{9D8B030D-6E8A-4147-A177-3AD203B41FA5}">
                      <a16:colId xmlns:a16="http://schemas.microsoft.com/office/drawing/2014/main" val="1727399942"/>
                    </a:ext>
                  </a:extLst>
                </a:gridCol>
                <a:gridCol w="652964">
                  <a:extLst>
                    <a:ext uri="{9D8B030D-6E8A-4147-A177-3AD203B41FA5}">
                      <a16:colId xmlns:a16="http://schemas.microsoft.com/office/drawing/2014/main" val="40024683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읍면동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마을명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고유번호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성명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생년월일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총면적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최대 포수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미리보기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ko-KR" altLang="en-US" sz="1600" dirty="0"/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600" dirty="0"/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ko-KR" altLang="en-US" sz="16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ko-KR" altLang="en-US" sz="16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ko-KR" altLang="en-US" sz="16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ko-KR" altLang="en-US" sz="16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3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5330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ko-KR" altLang="en-US" sz="16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ko-KR" altLang="en-US" sz="16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164824"/>
                  </a:ext>
                </a:extLst>
              </a:tr>
            </a:tbl>
          </a:graphicData>
        </a:graphic>
      </p:graphicFrame>
      <p:sp>
        <p:nvSpPr>
          <p:cNvPr id="18" name="직사각형 17"/>
          <p:cNvSpPr/>
          <p:nvPr/>
        </p:nvSpPr>
        <p:spPr>
          <a:xfrm>
            <a:off x="2587536" y="1669239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990632" y="1687361"/>
            <a:ext cx="46487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마을명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194673" y="1669237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457335" y="1678564"/>
            <a:ext cx="60914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고유번호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567043" y="1313962"/>
            <a:ext cx="1099907" cy="235890"/>
            <a:chOff x="4494602" y="1105730"/>
            <a:chExt cx="1099907" cy="235890"/>
          </a:xfrm>
        </p:grpSpPr>
        <p:sp>
          <p:nvSpPr>
            <p:cNvPr id="23" name="직사각형 22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5505255" y="1657222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5064470" y="1678564"/>
            <a:ext cx="31258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성명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3051892" y="1695318"/>
            <a:ext cx="350865" cy="178505"/>
            <a:chOff x="1612114" y="2740421"/>
            <a:chExt cx="350865" cy="178505"/>
          </a:xfrm>
        </p:grpSpPr>
        <p:sp>
          <p:nvSpPr>
            <p:cNvPr id="29" name="직사각형 28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1116997" y="1687363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522816" y="1697273"/>
            <a:ext cx="464872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읍면동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1581353" y="1713442"/>
            <a:ext cx="350865" cy="178505"/>
            <a:chOff x="1612114" y="2740421"/>
            <a:chExt cx="350865" cy="178505"/>
          </a:xfrm>
        </p:grpSpPr>
        <p:sp>
          <p:nvSpPr>
            <p:cNvPr id="34" name="직사각형 33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 err="1"/>
              <a:t>신청서출력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 err="1"/>
              <a:t>신청서출력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조회</a:t>
            </a:r>
            <a:r>
              <a:rPr lang="en-US" altLang="ko-KR" sz="1100" dirty="0"/>
              <a:t>:   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 err="1"/>
              <a:t>미리보기</a:t>
            </a:r>
            <a:r>
              <a:rPr lang="en-US" altLang="ko-KR" sz="1100" dirty="0"/>
              <a:t>: </a:t>
            </a:r>
            <a:r>
              <a:rPr lang="ko-KR" altLang="en-US" sz="1100" dirty="0"/>
              <a:t>신청서양식데이터 </a:t>
            </a:r>
            <a:r>
              <a:rPr lang="ko-KR" altLang="en-US" sz="1100" dirty="0" err="1"/>
              <a:t>미리보기</a:t>
            </a:r>
            <a:endParaRPr lang="en-US" altLang="ko-KR" sz="1100" dirty="0"/>
          </a:p>
          <a:p>
            <a:endParaRPr lang="ko-KR" altLang="en-US" dirty="0"/>
          </a:p>
          <a:p>
            <a:r>
              <a:rPr lang="en-US" altLang="ko-KR" dirty="0"/>
              <a:t>&lt;</a:t>
            </a:r>
            <a:r>
              <a:rPr lang="ko-KR" altLang="en-US" dirty="0"/>
              <a:t>조회 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</a:t>
            </a:r>
            <a:r>
              <a:rPr lang="en-US" altLang="ko-KR" sz="1100" dirty="0"/>
              <a:t>: </a:t>
            </a:r>
            <a:r>
              <a:rPr lang="ko-KR" altLang="en-US" sz="1100" dirty="0"/>
              <a:t>기본 조회는 당해 년도이며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/>
              <a:t>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읍면동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읍면동명으로</a:t>
            </a:r>
            <a:r>
              <a:rPr lang="ko-KR" altLang="en-US" sz="1100" dirty="0"/>
              <a:t>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마을명</a:t>
            </a:r>
            <a:r>
              <a:rPr lang="en-US" altLang="ko-KR" sz="1100" dirty="0"/>
              <a:t>: </a:t>
            </a:r>
            <a:r>
              <a:rPr lang="ko-KR" altLang="en-US" sz="1100" dirty="0"/>
              <a:t>마을명으로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고유번호</a:t>
            </a:r>
            <a:r>
              <a:rPr lang="en-US" altLang="ko-KR" sz="1100" dirty="0"/>
              <a:t>: </a:t>
            </a:r>
            <a:r>
              <a:rPr lang="ko-KR" altLang="en-US" sz="1100" dirty="0"/>
              <a:t>고유번호로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성명</a:t>
            </a:r>
            <a:r>
              <a:rPr lang="en-US" altLang="ko-KR" sz="1100" dirty="0"/>
              <a:t>: </a:t>
            </a:r>
            <a:r>
              <a:rPr lang="ko-KR" altLang="en-US" sz="1100" dirty="0"/>
              <a:t>신청인 이름으로 검색</a:t>
            </a:r>
            <a:endParaRPr lang="en-US" altLang="ko-KR" sz="1100" dirty="0"/>
          </a:p>
          <a:p>
            <a:endParaRPr lang="ko-KR" altLang="en-US" dirty="0"/>
          </a:p>
          <a:p>
            <a:endParaRPr lang="ko-KR" altLang="en-US" dirty="0"/>
          </a:p>
        </p:txBody>
      </p:sp>
      <p:grpSp>
        <p:nvGrpSpPr>
          <p:cNvPr id="41" name="그룹 40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42" name="직사각형 41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44" name="직사각형 43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6259772" y="2525300"/>
            <a:ext cx="762458" cy="318549"/>
            <a:chOff x="6262862" y="2525300"/>
            <a:chExt cx="762458" cy="318549"/>
          </a:xfrm>
        </p:grpSpPr>
        <p:sp>
          <p:nvSpPr>
            <p:cNvPr id="58" name="직사각형 57"/>
            <p:cNvSpPr/>
            <p:nvPr/>
          </p:nvSpPr>
          <p:spPr>
            <a:xfrm>
              <a:off x="6383576" y="2633521"/>
              <a:ext cx="505380" cy="14169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6262862" y="2525300"/>
              <a:ext cx="762458" cy="31854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 fontAlgn="base">
                <a:lnSpc>
                  <a:spcPct val="160000"/>
                </a:lnSpc>
              </a:pPr>
              <a:r>
                <a:rPr lang="ko-KR" altLang="en-US" sz="105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미리보기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69" name="직사각형 68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/>
          <p:cNvSpPr/>
          <p:nvPr/>
        </p:nvSpPr>
        <p:spPr>
          <a:xfrm>
            <a:off x="6351173" y="2561347"/>
            <a:ext cx="568739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" name="그룹 44"/>
          <p:cNvGrpSpPr/>
          <p:nvPr/>
        </p:nvGrpSpPr>
        <p:grpSpPr>
          <a:xfrm>
            <a:off x="6259772" y="2877449"/>
            <a:ext cx="762458" cy="318549"/>
            <a:chOff x="6262862" y="2525300"/>
            <a:chExt cx="762458" cy="318549"/>
          </a:xfrm>
        </p:grpSpPr>
        <p:sp>
          <p:nvSpPr>
            <p:cNvPr id="46" name="직사각형 45"/>
            <p:cNvSpPr/>
            <p:nvPr/>
          </p:nvSpPr>
          <p:spPr>
            <a:xfrm>
              <a:off x="6383576" y="2633521"/>
              <a:ext cx="505380" cy="14169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262862" y="2525300"/>
              <a:ext cx="762458" cy="31854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 fontAlgn="base">
                <a:lnSpc>
                  <a:spcPct val="160000"/>
                </a:lnSpc>
              </a:pPr>
              <a:r>
                <a:rPr lang="ko-KR" altLang="en-US" sz="105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미리보기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6259772" y="3227426"/>
            <a:ext cx="762458" cy="318549"/>
            <a:chOff x="6262862" y="2525300"/>
            <a:chExt cx="762458" cy="318549"/>
          </a:xfrm>
        </p:grpSpPr>
        <p:sp>
          <p:nvSpPr>
            <p:cNvPr id="49" name="직사각형 48"/>
            <p:cNvSpPr/>
            <p:nvPr/>
          </p:nvSpPr>
          <p:spPr>
            <a:xfrm>
              <a:off x="6383576" y="2633521"/>
              <a:ext cx="505380" cy="14169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6262862" y="2525300"/>
              <a:ext cx="762458" cy="31854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 fontAlgn="base">
                <a:lnSpc>
                  <a:spcPct val="160000"/>
                </a:lnSpc>
              </a:pPr>
              <a:r>
                <a:rPr lang="ko-KR" altLang="en-US" sz="105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미리보기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6259772" y="3590450"/>
            <a:ext cx="762458" cy="318549"/>
            <a:chOff x="6262862" y="2525300"/>
            <a:chExt cx="762458" cy="318549"/>
          </a:xfrm>
        </p:grpSpPr>
        <p:sp>
          <p:nvSpPr>
            <p:cNvPr id="52" name="직사각형 51"/>
            <p:cNvSpPr/>
            <p:nvPr/>
          </p:nvSpPr>
          <p:spPr>
            <a:xfrm>
              <a:off x="6383576" y="2633521"/>
              <a:ext cx="505380" cy="14169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6262862" y="2525300"/>
              <a:ext cx="762458" cy="31854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 fontAlgn="base">
                <a:lnSpc>
                  <a:spcPct val="160000"/>
                </a:lnSpc>
              </a:pPr>
              <a:r>
                <a:rPr lang="ko-KR" altLang="en-US" sz="105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미리보기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E49298A9-C423-3415-907B-40C3194F9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306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34928" y="2138548"/>
          <a:ext cx="6921351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18243">
                  <a:extLst>
                    <a:ext uri="{9D8B030D-6E8A-4147-A177-3AD203B41FA5}">
                      <a16:colId xmlns:a16="http://schemas.microsoft.com/office/drawing/2014/main" val="3835628813"/>
                    </a:ext>
                  </a:extLst>
                </a:gridCol>
                <a:gridCol w="818243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818243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818243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818243">
                  <a:extLst>
                    <a:ext uri="{9D8B030D-6E8A-4147-A177-3AD203B41FA5}">
                      <a16:colId xmlns:a16="http://schemas.microsoft.com/office/drawing/2014/main" val="2362440792"/>
                    </a:ext>
                  </a:extLst>
                </a:gridCol>
                <a:gridCol w="818243">
                  <a:extLst>
                    <a:ext uri="{9D8B030D-6E8A-4147-A177-3AD203B41FA5}">
                      <a16:colId xmlns:a16="http://schemas.microsoft.com/office/drawing/2014/main" val="364036098"/>
                    </a:ext>
                  </a:extLst>
                </a:gridCol>
                <a:gridCol w="818243">
                  <a:extLst>
                    <a:ext uri="{9D8B030D-6E8A-4147-A177-3AD203B41FA5}">
                      <a16:colId xmlns:a16="http://schemas.microsoft.com/office/drawing/2014/main" val="1727399942"/>
                    </a:ext>
                  </a:extLst>
                </a:gridCol>
                <a:gridCol w="596825">
                  <a:extLst>
                    <a:ext uri="{9D8B030D-6E8A-4147-A177-3AD203B41FA5}">
                      <a16:colId xmlns:a16="http://schemas.microsoft.com/office/drawing/2014/main" val="4219207302"/>
                    </a:ext>
                  </a:extLst>
                </a:gridCol>
                <a:gridCol w="596825">
                  <a:extLst>
                    <a:ext uri="{9D8B030D-6E8A-4147-A177-3AD203B41FA5}">
                      <a16:colId xmlns:a16="http://schemas.microsoft.com/office/drawing/2014/main" val="40024683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읍면동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마을명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고유번호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성명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생년월일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총면적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최대 포수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상세보기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출력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ko-KR" altLang="en-US" sz="1600" dirty="0"/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1600" dirty="0"/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ko-KR" altLang="en-US" sz="16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ko-KR" altLang="en-US" sz="16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ko-KR" altLang="en-US" sz="16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ko-KR" altLang="en-US" sz="16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3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5330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ko-KR" altLang="en-US" sz="16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endParaRPr lang="ko-KR" altLang="en-US" sz="16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</a:t>
                      </a:r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164824"/>
                  </a:ext>
                </a:extLst>
              </a:tr>
            </a:tbl>
          </a:graphicData>
        </a:graphic>
      </p:graphicFrame>
      <p:sp>
        <p:nvSpPr>
          <p:cNvPr id="18" name="직사각형 17"/>
          <p:cNvSpPr/>
          <p:nvPr/>
        </p:nvSpPr>
        <p:spPr>
          <a:xfrm>
            <a:off x="2587536" y="1669239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990632" y="1687361"/>
            <a:ext cx="46487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마을명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194673" y="1669237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3457335" y="1678564"/>
            <a:ext cx="60914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고유번호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23" name="직사각형 22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5505255" y="1657222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5064470" y="1678564"/>
            <a:ext cx="31258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성명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3051892" y="1695318"/>
            <a:ext cx="350865" cy="178505"/>
            <a:chOff x="1612114" y="2740421"/>
            <a:chExt cx="350865" cy="178505"/>
          </a:xfrm>
        </p:grpSpPr>
        <p:sp>
          <p:nvSpPr>
            <p:cNvPr id="29" name="직사각형 28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31" name="직사각형 30"/>
          <p:cNvSpPr/>
          <p:nvPr/>
        </p:nvSpPr>
        <p:spPr>
          <a:xfrm>
            <a:off x="1116997" y="1687363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522816" y="1697273"/>
            <a:ext cx="464872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읍면동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1581353" y="1713442"/>
            <a:ext cx="350865" cy="178505"/>
            <a:chOff x="1612114" y="2740421"/>
            <a:chExt cx="350865" cy="178505"/>
          </a:xfrm>
        </p:grpSpPr>
        <p:sp>
          <p:nvSpPr>
            <p:cNvPr id="34" name="직사각형 33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 err="1"/>
              <a:t>신청서출력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 err="1"/>
              <a:t>신청서출력</a:t>
            </a:r>
            <a:r>
              <a:rPr lang="en-US" altLang="ko-KR" dirty="0"/>
              <a:t>(</a:t>
            </a:r>
            <a:r>
              <a:rPr lang="ko-KR" altLang="en-US" dirty="0" err="1"/>
              <a:t>미리보기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 err="1"/>
              <a:t>버튼설명</a:t>
            </a:r>
            <a:r>
              <a:rPr lang="en-US" altLang="ko-KR" dirty="0"/>
              <a:t>&gt;</a:t>
            </a:r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출력</a:t>
            </a:r>
            <a:r>
              <a:rPr lang="en-US" altLang="ko-KR" sz="1100" dirty="0"/>
              <a:t>:  </a:t>
            </a:r>
            <a:r>
              <a:rPr lang="ko-KR" altLang="en-US" sz="1100" dirty="0" err="1"/>
              <a:t>미리보기로</a:t>
            </a:r>
            <a:r>
              <a:rPr lang="ko-KR" altLang="en-US" sz="1100" dirty="0"/>
              <a:t> 보이는 데이터가 입력된 </a:t>
            </a:r>
            <a:r>
              <a:rPr lang="ko-KR" altLang="en-US" sz="1100" dirty="0" err="1"/>
              <a:t>신청서양식를</a:t>
            </a:r>
            <a:r>
              <a:rPr lang="ko-KR" altLang="en-US" sz="1100" dirty="0"/>
              <a:t> 출력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 </a:t>
            </a:r>
            <a:r>
              <a:rPr lang="en-US" altLang="ko-KR" sz="1100" dirty="0"/>
              <a:t>X: </a:t>
            </a:r>
            <a:r>
              <a:rPr lang="ko-KR" altLang="en-US" sz="1100" dirty="0"/>
              <a:t>레이어 팝업 닫기</a:t>
            </a:r>
            <a:endParaRPr lang="en-US" altLang="ko-KR" sz="1100" dirty="0"/>
          </a:p>
        </p:txBody>
      </p:sp>
      <p:grpSp>
        <p:nvGrpSpPr>
          <p:cNvPr id="41" name="그룹 40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42" name="직사각형 41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44" name="직사각형 43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45" name="그룹 44"/>
          <p:cNvGrpSpPr/>
          <p:nvPr/>
        </p:nvGrpSpPr>
        <p:grpSpPr>
          <a:xfrm>
            <a:off x="5906986" y="2571667"/>
            <a:ext cx="350865" cy="178505"/>
            <a:chOff x="1612114" y="2740421"/>
            <a:chExt cx="350865" cy="178505"/>
          </a:xfrm>
        </p:grpSpPr>
        <p:sp>
          <p:nvSpPr>
            <p:cNvPr id="46" name="직사각형 4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+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5906986" y="2934825"/>
            <a:ext cx="350865" cy="178505"/>
            <a:chOff x="1612114" y="2740421"/>
            <a:chExt cx="350865" cy="178505"/>
          </a:xfrm>
        </p:grpSpPr>
        <p:sp>
          <p:nvSpPr>
            <p:cNvPr id="49" name="직사각형 48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+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5906986" y="3297983"/>
            <a:ext cx="350865" cy="178505"/>
            <a:chOff x="1612114" y="2740421"/>
            <a:chExt cx="350865" cy="178505"/>
          </a:xfrm>
        </p:grpSpPr>
        <p:sp>
          <p:nvSpPr>
            <p:cNvPr id="52" name="직사각형 51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+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5906986" y="3661141"/>
            <a:ext cx="350865" cy="178505"/>
            <a:chOff x="1612114" y="2740421"/>
            <a:chExt cx="350865" cy="178505"/>
          </a:xfrm>
        </p:grpSpPr>
        <p:sp>
          <p:nvSpPr>
            <p:cNvPr id="55" name="직사각형 54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+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68" name="직사각형 67"/>
          <p:cNvSpPr/>
          <p:nvPr/>
        </p:nvSpPr>
        <p:spPr>
          <a:xfrm>
            <a:off x="406645" y="785967"/>
            <a:ext cx="6547714" cy="510683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/>
          <p:cNvSpPr/>
          <p:nvPr/>
        </p:nvSpPr>
        <p:spPr>
          <a:xfrm>
            <a:off x="541943" y="848073"/>
            <a:ext cx="617157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출력화면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6717038" y="884352"/>
            <a:ext cx="12022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en-US" altLang="ko-KR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X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6255659" y="884352"/>
            <a:ext cx="31258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출력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6643776" y="872323"/>
            <a:ext cx="272341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/>
          <p:cNvSpPr/>
          <p:nvPr/>
        </p:nvSpPr>
        <p:spPr>
          <a:xfrm>
            <a:off x="6253071" y="872323"/>
            <a:ext cx="329533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6" name="그림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26" y="1314821"/>
            <a:ext cx="2928641" cy="43479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1" name="그림 7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7074" y="1314821"/>
            <a:ext cx="2928641" cy="425826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B96ABCC-1374-BFB4-C6B3-2B26C7B42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320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201689"/>
              </p:ext>
            </p:extLst>
          </p:nvPr>
        </p:nvGraphicFramePr>
        <p:xfrm>
          <a:off x="34923" y="2018910"/>
          <a:ext cx="6919429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29039">
                  <a:extLst>
                    <a:ext uri="{9D8B030D-6E8A-4147-A177-3AD203B41FA5}">
                      <a16:colId xmlns:a16="http://schemas.microsoft.com/office/drawing/2014/main" val="178940571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469977162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109906213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6591066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495056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고유번호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관할기관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/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생년월일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거주마을명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핸드폰번호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자격검증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고촌읍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54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121758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09078" y="1669480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7839" y="1679703"/>
            <a:ext cx="1356999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신청인 </a:t>
            </a:r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관할기관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627513" y="1669480"/>
            <a:ext cx="1473135" cy="235890"/>
            <a:chOff x="4121374" y="1105730"/>
            <a:chExt cx="1473135" cy="235890"/>
          </a:xfrm>
        </p:grpSpPr>
        <p:sp>
          <p:nvSpPr>
            <p:cNvPr id="5" name="직사각형 4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4121374" y="1116689"/>
              <a:ext cx="731537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신청인명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2137485" y="1679705"/>
            <a:ext cx="350865" cy="178505"/>
            <a:chOff x="1612114" y="2740421"/>
            <a:chExt cx="350865" cy="178505"/>
          </a:xfrm>
        </p:grpSpPr>
        <p:sp>
          <p:nvSpPr>
            <p:cNvPr id="10" name="직사각형 9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46" name="직사각형 4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49" name="직사각형 48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44" name="직사각형 43"/>
          <p:cNvSpPr/>
          <p:nvPr/>
        </p:nvSpPr>
        <p:spPr>
          <a:xfrm>
            <a:off x="5969208" y="841919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추가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6546869" y="841919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확정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80" name="직사각형 79"/>
          <p:cNvSpPr/>
          <p:nvPr/>
        </p:nvSpPr>
        <p:spPr>
          <a:xfrm>
            <a:off x="5173540" y="841919"/>
            <a:ext cx="625491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fontAlgn="base">
              <a:lnSpc>
                <a:spcPct val="160000"/>
              </a:lnSpc>
            </a:pPr>
            <a:r>
              <a:rPr lang="ko-KR" altLang="en-US" sz="1000" b="1" kern="0" dirty="0" err="1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자격검증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9" name="텍스트 개체 틀 2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ko-KR" altLang="en-US" dirty="0"/>
              <a:t> 및 검증</a:t>
            </a:r>
          </a:p>
        </p:txBody>
      </p:sp>
      <p:sp>
        <p:nvSpPr>
          <p:cNvPr id="30" name="텍스트 개체 틀 2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1" name="텍스트 개체 틀 3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2" name="텍스트 개체 틀 3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8"/>
          </p:nvPr>
        </p:nvSpPr>
        <p:spPr>
          <a:xfrm>
            <a:off x="863124" y="385431"/>
            <a:ext cx="8280877" cy="346640"/>
          </a:xfrm>
        </p:spPr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 err="1"/>
              <a:t>신청관리</a:t>
            </a:r>
            <a:r>
              <a:rPr lang="ko-KR" altLang="en-US" dirty="0"/>
              <a:t> 및 검증</a:t>
            </a:r>
          </a:p>
        </p:txBody>
      </p:sp>
      <p:sp>
        <p:nvSpPr>
          <p:cNvPr id="34" name="텍스트 개체 틀 3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z="900" b="0" dirty="0">
                <a:latin typeface="+mj-ea"/>
                <a:ea typeface="+mj-ea"/>
              </a:rPr>
              <a:t>&lt;</a:t>
            </a:r>
            <a:r>
              <a:rPr lang="ko-KR" altLang="en-US" sz="900" b="0" dirty="0" err="1">
                <a:latin typeface="+mj-ea"/>
                <a:ea typeface="+mj-ea"/>
              </a:rPr>
              <a:t>버튼설명</a:t>
            </a:r>
            <a:r>
              <a:rPr lang="en-US" altLang="ko-KR" sz="900" b="0" dirty="0">
                <a:latin typeface="+mj-ea"/>
                <a:ea typeface="+mj-ea"/>
              </a:rPr>
              <a:t>&gt;</a:t>
            </a:r>
          </a:p>
          <a:p>
            <a:pPr marL="108000" indent="-1080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900" b="0" dirty="0" err="1">
                <a:latin typeface="+mj-ea"/>
                <a:ea typeface="+mj-ea"/>
              </a:rPr>
              <a:t>자격검증</a:t>
            </a:r>
            <a:r>
              <a:rPr lang="en-US" altLang="ko-KR" sz="900" b="0" dirty="0">
                <a:latin typeface="+mj-ea"/>
                <a:ea typeface="+mj-ea"/>
              </a:rPr>
              <a:t>: </a:t>
            </a:r>
            <a:r>
              <a:rPr lang="ko-KR" altLang="en-US" sz="900" b="0" dirty="0">
                <a:latin typeface="+mj-ea"/>
                <a:ea typeface="+mj-ea"/>
              </a:rPr>
              <a:t>데이터 검증</a:t>
            </a:r>
            <a:r>
              <a:rPr lang="en-US" altLang="ko-KR" sz="900" b="0" dirty="0">
                <a:latin typeface="+mj-ea"/>
                <a:ea typeface="+mj-ea"/>
              </a:rPr>
              <a:t>                   -</a:t>
            </a:r>
            <a:r>
              <a:rPr lang="ko-KR" altLang="en-US" sz="900" b="0" dirty="0">
                <a:latin typeface="+mj-ea"/>
                <a:ea typeface="+mj-ea"/>
              </a:rPr>
              <a:t>농지면적 </a:t>
            </a:r>
            <a:r>
              <a:rPr lang="en-US" altLang="ko-KR" sz="900" b="0" dirty="0">
                <a:latin typeface="+mj-ea"/>
                <a:ea typeface="+mj-ea"/>
              </a:rPr>
              <a:t>1000㎡</a:t>
            </a:r>
            <a:r>
              <a:rPr lang="ko-KR" altLang="en-US" sz="900" b="0" dirty="0">
                <a:latin typeface="+mj-ea"/>
                <a:ea typeface="+mj-ea"/>
              </a:rPr>
              <a:t>미만인 경우 </a:t>
            </a:r>
            <a:r>
              <a:rPr lang="en-US" altLang="ko-KR" sz="900" b="0" dirty="0">
                <a:latin typeface="+mj-ea"/>
                <a:ea typeface="+mj-ea"/>
              </a:rPr>
              <a:t>:</a:t>
            </a:r>
            <a:r>
              <a:rPr lang="ko-KR" altLang="en-US" sz="900" b="0" dirty="0">
                <a:latin typeface="+mj-ea"/>
                <a:ea typeface="+mj-ea"/>
              </a:rPr>
              <a:t> </a:t>
            </a:r>
            <a:r>
              <a:rPr lang="ko-KR" altLang="en-US" sz="900" b="0" dirty="0">
                <a:solidFill>
                  <a:srgbClr val="FF0000"/>
                </a:solidFill>
                <a:latin typeface="+mj-ea"/>
                <a:ea typeface="+mj-ea"/>
              </a:rPr>
              <a:t>부격자로 </a:t>
            </a:r>
            <a:r>
              <a:rPr lang="en-US" altLang="ko-KR" sz="900" b="0" dirty="0">
                <a:solidFill>
                  <a:srgbClr val="FF0000"/>
                </a:solidFill>
                <a:latin typeface="+mj-ea"/>
                <a:ea typeface="+mj-ea"/>
              </a:rPr>
              <a:t>“X”</a:t>
            </a:r>
            <a:r>
              <a:rPr lang="ko-KR" altLang="en-US" sz="900" b="0" dirty="0">
                <a:solidFill>
                  <a:srgbClr val="FF0000"/>
                </a:solidFill>
                <a:latin typeface="+mj-ea"/>
                <a:ea typeface="+mj-ea"/>
              </a:rPr>
              <a:t>입력 통과는 </a:t>
            </a:r>
            <a:r>
              <a:rPr lang="en-US" altLang="ko-KR" sz="900" b="0" dirty="0">
                <a:solidFill>
                  <a:srgbClr val="FF0000"/>
                </a:solidFill>
                <a:latin typeface="+mj-ea"/>
                <a:ea typeface="+mj-ea"/>
              </a:rPr>
              <a:t>“O”</a:t>
            </a:r>
            <a:r>
              <a:rPr lang="ko-KR" altLang="en-US" sz="900" b="0" dirty="0">
                <a:solidFill>
                  <a:srgbClr val="FF0000"/>
                </a:solidFill>
                <a:latin typeface="+mj-ea"/>
                <a:ea typeface="+mj-ea"/>
              </a:rPr>
              <a:t>입력</a:t>
            </a:r>
            <a:r>
              <a:rPr lang="en-US" altLang="ko-KR" sz="900" b="0" dirty="0">
                <a:solidFill>
                  <a:srgbClr val="FF0000"/>
                </a:solidFill>
                <a:latin typeface="+mj-ea"/>
                <a:ea typeface="+mj-ea"/>
              </a:rPr>
              <a:t>  </a:t>
            </a:r>
            <a:r>
              <a:rPr lang="en-US" altLang="ko-KR" sz="900" b="0" dirty="0">
                <a:solidFill>
                  <a:srgbClr val="FF0000"/>
                </a:solidFill>
                <a:latin typeface="+mj-ea"/>
                <a:ea typeface="+mj-ea"/>
                <a:sym typeface="Wingdings" panose="05000000000000000000" pitchFamily="2" charset="2"/>
              </a:rPr>
              <a:t></a:t>
            </a:r>
            <a:r>
              <a:rPr lang="en-US" altLang="ko-KR" sz="900" b="0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900" b="0" dirty="0">
                <a:solidFill>
                  <a:srgbClr val="FF0000"/>
                </a:solidFill>
                <a:latin typeface="+mj-ea"/>
                <a:ea typeface="+mj-ea"/>
              </a:rPr>
              <a:t>신청물량에 판정 숫자</a:t>
            </a:r>
            <a:r>
              <a:rPr lang="en-US" altLang="ko-KR" sz="900" b="0" dirty="0">
                <a:solidFill>
                  <a:srgbClr val="FF0000"/>
                </a:solidFill>
                <a:latin typeface="+mj-ea"/>
                <a:ea typeface="+mj-ea"/>
              </a:rPr>
              <a:t>“0”</a:t>
            </a:r>
            <a:r>
              <a:rPr lang="ko-KR" altLang="en-US" sz="900" b="0" dirty="0">
                <a:solidFill>
                  <a:srgbClr val="FF0000"/>
                </a:solidFill>
                <a:latin typeface="+mj-ea"/>
                <a:ea typeface="+mj-ea"/>
              </a:rPr>
              <a:t>으로 입력  </a:t>
            </a:r>
            <a:r>
              <a:rPr lang="en-US" altLang="ko-KR" sz="900" b="0" dirty="0">
                <a:solidFill>
                  <a:srgbClr val="FF0000"/>
                </a:solidFill>
                <a:latin typeface="+mj-ea"/>
                <a:ea typeface="+mj-ea"/>
              </a:rPr>
              <a:t>                                           </a:t>
            </a:r>
            <a:r>
              <a:rPr lang="en-US" altLang="ko-KR" sz="900" b="0" dirty="0">
                <a:latin typeface="+mj-ea"/>
                <a:ea typeface="+mj-ea"/>
              </a:rPr>
              <a:t>-</a:t>
            </a:r>
            <a:r>
              <a:rPr lang="ko-KR" altLang="en-US" sz="900" b="0" dirty="0">
                <a:latin typeface="+mj-ea"/>
                <a:ea typeface="+mj-ea"/>
              </a:rPr>
              <a:t>신청 자격은 있으나 미 신청한 경우 </a:t>
            </a:r>
            <a:r>
              <a:rPr lang="en-US" altLang="ko-KR" sz="900" b="0" dirty="0">
                <a:latin typeface="+mj-ea"/>
                <a:ea typeface="+mj-ea"/>
              </a:rPr>
              <a:t>: </a:t>
            </a:r>
            <a:r>
              <a:rPr lang="ko-KR" altLang="en-US" sz="900" b="0" dirty="0">
                <a:solidFill>
                  <a:srgbClr val="FF0000"/>
                </a:solidFill>
                <a:latin typeface="+mj-ea"/>
                <a:ea typeface="+mj-ea"/>
              </a:rPr>
              <a:t>제외</a:t>
            </a:r>
            <a:r>
              <a:rPr lang="ko-KR" altLang="en-US" sz="900" b="0" dirty="0">
                <a:latin typeface="+mj-ea"/>
                <a:ea typeface="+mj-ea"/>
              </a:rPr>
              <a:t>                                               </a:t>
            </a:r>
            <a:r>
              <a:rPr lang="en-US" altLang="ko-KR" sz="900" b="0" dirty="0">
                <a:latin typeface="+mj-ea"/>
                <a:ea typeface="+mj-ea"/>
              </a:rPr>
              <a:t>-</a:t>
            </a:r>
            <a:r>
              <a:rPr lang="ko-KR" altLang="en-US" sz="900" b="0" dirty="0">
                <a:latin typeface="+mj-ea"/>
                <a:ea typeface="+mj-ea"/>
              </a:rPr>
              <a:t>중복신청 </a:t>
            </a:r>
            <a:r>
              <a:rPr lang="en-US" altLang="ko-KR" sz="900" b="0" dirty="0">
                <a:latin typeface="+mj-ea"/>
                <a:ea typeface="+mj-ea"/>
              </a:rPr>
              <a:t>: </a:t>
            </a:r>
            <a:r>
              <a:rPr lang="ko-KR" altLang="en-US" sz="900" b="0" dirty="0">
                <a:solidFill>
                  <a:srgbClr val="FF0000"/>
                </a:solidFill>
                <a:latin typeface="+mj-ea"/>
                <a:ea typeface="+mj-ea"/>
              </a:rPr>
              <a:t>중복</a:t>
            </a:r>
            <a:endParaRPr lang="en-US" altLang="ko-KR" sz="900" b="0" dirty="0">
              <a:solidFill>
                <a:srgbClr val="FF0000"/>
              </a:solidFill>
              <a:latin typeface="+mj-ea"/>
              <a:ea typeface="+mj-ea"/>
            </a:endParaRPr>
          </a:p>
          <a:p>
            <a:pPr marL="108000" indent="-108000">
              <a:lnSpc>
                <a:spcPct val="100000"/>
              </a:lnSpc>
              <a:buAutoNum type="arabicPeriod"/>
            </a:pPr>
            <a:r>
              <a:rPr lang="ko-KR" altLang="en-US" sz="900" b="0" dirty="0">
                <a:latin typeface="+mj-ea"/>
                <a:ea typeface="+mj-ea"/>
              </a:rPr>
              <a:t>추가 </a:t>
            </a:r>
            <a:r>
              <a:rPr lang="en-US" altLang="ko-KR" sz="900" b="0" dirty="0">
                <a:latin typeface="+mj-ea"/>
                <a:ea typeface="+mj-ea"/>
              </a:rPr>
              <a:t>: </a:t>
            </a:r>
            <a:r>
              <a:rPr lang="ko-KR" altLang="en-US" sz="900" b="0" dirty="0">
                <a:latin typeface="+mj-ea"/>
                <a:ea typeface="+mj-ea"/>
              </a:rPr>
              <a:t>행을 추가하면서 </a:t>
            </a:r>
            <a:r>
              <a:rPr lang="ko-KR" altLang="en-US" sz="900" b="0" dirty="0" err="1">
                <a:latin typeface="+mj-ea"/>
                <a:ea typeface="+mj-ea"/>
              </a:rPr>
              <a:t>레이어팝업</a:t>
            </a:r>
            <a:r>
              <a:rPr lang="ko-KR" altLang="en-US" sz="900" b="0" dirty="0">
                <a:latin typeface="+mj-ea"/>
                <a:ea typeface="+mj-ea"/>
              </a:rPr>
              <a:t> 생성</a:t>
            </a:r>
            <a:endParaRPr lang="en-US" altLang="ko-KR" sz="900" b="0" dirty="0">
              <a:latin typeface="+mj-ea"/>
              <a:ea typeface="+mj-ea"/>
            </a:endParaRPr>
          </a:p>
          <a:p>
            <a:pPr marL="108000" indent="-1080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900" b="0" dirty="0">
                <a:latin typeface="+mj-ea"/>
                <a:ea typeface="+mj-ea"/>
              </a:rPr>
              <a:t>확정</a:t>
            </a:r>
            <a:r>
              <a:rPr lang="en-US" altLang="ko-KR" sz="900" b="0" dirty="0">
                <a:latin typeface="+mj-ea"/>
                <a:ea typeface="+mj-ea"/>
              </a:rPr>
              <a:t>: </a:t>
            </a:r>
            <a:r>
              <a:rPr lang="ko-KR" altLang="en-US" sz="900" b="0" dirty="0">
                <a:latin typeface="+mj-ea"/>
                <a:ea typeface="+mj-ea"/>
              </a:rPr>
              <a:t>총괄담당자에게 데이터완료보고 및 조회 외 비활성화 </a:t>
            </a:r>
            <a:endParaRPr lang="en-US" altLang="ko-KR" sz="900" b="0" dirty="0">
              <a:latin typeface="+mj-ea"/>
              <a:ea typeface="+mj-ea"/>
            </a:endParaRPr>
          </a:p>
          <a:p>
            <a:pPr marL="108000" indent="-108000">
              <a:lnSpc>
                <a:spcPct val="100000"/>
              </a:lnSpc>
              <a:buAutoNum type="arabicPeriod"/>
            </a:pPr>
            <a:r>
              <a:rPr lang="ko-KR" altLang="en-US" sz="900" b="0" dirty="0">
                <a:latin typeface="+mj-ea"/>
                <a:ea typeface="+mj-ea"/>
              </a:rPr>
              <a:t>조회</a:t>
            </a:r>
            <a:r>
              <a:rPr lang="en-US" altLang="ko-KR" sz="900" b="0" dirty="0">
                <a:latin typeface="+mj-ea"/>
                <a:ea typeface="+mj-ea"/>
              </a:rPr>
              <a:t>:                                                   </a:t>
            </a:r>
            <a:r>
              <a:rPr lang="ko-KR" altLang="en-US" sz="900" b="0" dirty="0">
                <a:latin typeface="+mj-ea"/>
                <a:ea typeface="+mj-ea"/>
              </a:rPr>
              <a:t>조회 조건 공란 </a:t>
            </a:r>
            <a:r>
              <a:rPr lang="en-US" altLang="ko-KR" sz="900" b="0" dirty="0">
                <a:latin typeface="+mj-ea"/>
                <a:ea typeface="+mj-ea"/>
              </a:rPr>
              <a:t>– </a:t>
            </a:r>
            <a:r>
              <a:rPr lang="ko-KR" altLang="en-US" sz="900" b="0" dirty="0">
                <a:latin typeface="+mj-ea"/>
                <a:ea typeface="+mj-ea"/>
              </a:rPr>
              <a:t>전체 검색                      조회 조건 기입 </a:t>
            </a:r>
            <a:r>
              <a:rPr lang="en-US" altLang="ko-KR" sz="900" b="0" dirty="0">
                <a:latin typeface="+mj-ea"/>
                <a:ea typeface="+mj-ea"/>
              </a:rPr>
              <a:t>– </a:t>
            </a:r>
            <a:r>
              <a:rPr lang="ko-KR" altLang="en-US" sz="900" b="0" dirty="0">
                <a:latin typeface="+mj-ea"/>
                <a:ea typeface="+mj-ea"/>
              </a:rPr>
              <a:t>조건 검색</a:t>
            </a:r>
            <a:endParaRPr lang="en-US" altLang="ko-KR" sz="900" b="0" dirty="0">
              <a:latin typeface="+mj-ea"/>
              <a:ea typeface="+mj-ea"/>
            </a:endParaRPr>
          </a:p>
          <a:p>
            <a:pPr marL="108000" indent="-108000">
              <a:lnSpc>
                <a:spcPct val="100000"/>
              </a:lnSpc>
              <a:buAutoNum type="arabicPeriod"/>
            </a:pPr>
            <a:r>
              <a:rPr lang="ko-KR" altLang="en-US" sz="900" b="0" dirty="0">
                <a:latin typeface="+mj-ea"/>
                <a:ea typeface="+mj-ea"/>
              </a:rPr>
              <a:t>수정 </a:t>
            </a:r>
            <a:r>
              <a:rPr lang="en-US" altLang="ko-KR" sz="900" b="0" dirty="0">
                <a:latin typeface="+mj-ea"/>
                <a:ea typeface="+mj-ea"/>
              </a:rPr>
              <a:t>: </a:t>
            </a:r>
            <a:r>
              <a:rPr lang="ko-KR" altLang="en-US" sz="900" b="0" dirty="0">
                <a:latin typeface="+mj-ea"/>
                <a:ea typeface="+mj-ea"/>
              </a:rPr>
              <a:t>선택한 데이터를 수정하기위해 </a:t>
            </a:r>
            <a:r>
              <a:rPr lang="ko-KR" altLang="en-US" sz="900" b="0" dirty="0" err="1">
                <a:latin typeface="+mj-ea"/>
                <a:ea typeface="+mj-ea"/>
              </a:rPr>
              <a:t>레이어팝업</a:t>
            </a:r>
            <a:r>
              <a:rPr lang="ko-KR" altLang="en-US" sz="900" b="0" dirty="0">
                <a:latin typeface="+mj-ea"/>
                <a:ea typeface="+mj-ea"/>
              </a:rPr>
              <a:t> 생성</a:t>
            </a:r>
            <a:endParaRPr lang="en-US" altLang="ko-KR" sz="900" b="0" dirty="0">
              <a:latin typeface="+mj-ea"/>
              <a:ea typeface="+mj-ea"/>
            </a:endParaRPr>
          </a:p>
          <a:p>
            <a:pPr marL="108000" indent="-108000">
              <a:lnSpc>
                <a:spcPct val="100000"/>
              </a:lnSpc>
              <a:buAutoNum type="arabicPeriod"/>
            </a:pPr>
            <a:r>
              <a:rPr lang="ko-KR" altLang="en-US" sz="900" b="0" dirty="0">
                <a:latin typeface="+mj-ea"/>
                <a:ea typeface="+mj-ea"/>
              </a:rPr>
              <a:t>삭제 </a:t>
            </a:r>
            <a:r>
              <a:rPr lang="en-US" altLang="ko-KR" sz="900" b="0" dirty="0">
                <a:latin typeface="+mj-ea"/>
                <a:ea typeface="+mj-ea"/>
              </a:rPr>
              <a:t>: </a:t>
            </a:r>
            <a:r>
              <a:rPr lang="ko-KR" altLang="en-US" sz="900" b="0" dirty="0">
                <a:latin typeface="+mj-ea"/>
                <a:ea typeface="+mj-ea"/>
              </a:rPr>
              <a:t>선택한 데이터 삭제 </a:t>
            </a:r>
            <a:r>
              <a:rPr lang="en-US" altLang="ko-KR" sz="900" b="0" dirty="0">
                <a:latin typeface="+mj-ea"/>
                <a:ea typeface="+mj-ea"/>
              </a:rPr>
              <a:t>&gt; </a:t>
            </a:r>
            <a:r>
              <a:rPr lang="ko-KR" altLang="en-US" sz="900" b="0" dirty="0" err="1">
                <a:latin typeface="+mj-ea"/>
                <a:ea typeface="+mj-ea"/>
              </a:rPr>
              <a:t>삭제시</a:t>
            </a:r>
            <a:r>
              <a:rPr lang="ko-KR" altLang="en-US" sz="900" b="0" dirty="0">
                <a:latin typeface="+mj-ea"/>
                <a:ea typeface="+mj-ea"/>
              </a:rPr>
              <a:t> </a:t>
            </a:r>
            <a:r>
              <a:rPr lang="ko-KR" altLang="en-US" sz="900" b="0" dirty="0" err="1">
                <a:latin typeface="+mj-ea"/>
                <a:ea typeface="+mj-ea"/>
              </a:rPr>
              <a:t>메세지</a:t>
            </a:r>
            <a:r>
              <a:rPr lang="ko-KR" altLang="en-US" sz="900" b="0" dirty="0">
                <a:latin typeface="+mj-ea"/>
                <a:ea typeface="+mj-ea"/>
              </a:rPr>
              <a:t> </a:t>
            </a:r>
            <a:r>
              <a:rPr lang="ko-KR" altLang="en-US" sz="900" b="0" dirty="0" err="1">
                <a:latin typeface="+mj-ea"/>
                <a:ea typeface="+mj-ea"/>
              </a:rPr>
              <a:t>팝업생성</a:t>
            </a:r>
            <a:endParaRPr lang="en-US" altLang="ko-KR" sz="900" b="0" dirty="0">
              <a:latin typeface="+mj-ea"/>
              <a:ea typeface="+mj-ea"/>
            </a:endParaRPr>
          </a:p>
          <a:p>
            <a:pPr>
              <a:lnSpc>
                <a:spcPct val="100000"/>
              </a:lnSpc>
            </a:pPr>
            <a:r>
              <a:rPr lang="en-US" altLang="ko-KR" sz="900" b="0" dirty="0">
                <a:latin typeface="+mj-ea"/>
                <a:ea typeface="+mj-ea"/>
              </a:rPr>
              <a:t>&lt;</a:t>
            </a:r>
            <a:r>
              <a:rPr lang="ko-KR" altLang="en-US" sz="900" b="0" dirty="0">
                <a:latin typeface="+mj-ea"/>
                <a:ea typeface="+mj-ea"/>
              </a:rPr>
              <a:t>조회 조건</a:t>
            </a:r>
            <a:r>
              <a:rPr lang="en-US" altLang="ko-KR" sz="900" b="0" dirty="0">
                <a:latin typeface="+mj-ea"/>
                <a:ea typeface="+mj-ea"/>
              </a:rPr>
              <a:t>&gt;</a:t>
            </a:r>
          </a:p>
          <a:p>
            <a:pPr marL="108000" indent="-1080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900" b="0" dirty="0">
                <a:latin typeface="+mj-ea"/>
                <a:ea typeface="+mj-ea"/>
              </a:rPr>
              <a:t>년도 </a:t>
            </a:r>
            <a:r>
              <a:rPr lang="en-US" altLang="ko-KR" sz="900" b="0" dirty="0">
                <a:latin typeface="+mj-ea"/>
                <a:ea typeface="+mj-ea"/>
              </a:rPr>
              <a:t>: </a:t>
            </a:r>
            <a:r>
              <a:rPr lang="ko-KR" altLang="en-US" sz="900" b="0" dirty="0">
                <a:latin typeface="+mj-ea"/>
                <a:ea typeface="+mj-ea"/>
              </a:rPr>
              <a:t>기본 조회는 </a:t>
            </a:r>
            <a:r>
              <a:rPr lang="ko-KR" altLang="en-US" sz="900" b="0" dirty="0" err="1">
                <a:latin typeface="+mj-ea"/>
                <a:ea typeface="+mj-ea"/>
              </a:rPr>
              <a:t>당해년도이며</a:t>
            </a:r>
            <a:r>
              <a:rPr lang="ko-KR" altLang="en-US" sz="900" b="0" dirty="0">
                <a:latin typeface="+mj-ea"/>
                <a:ea typeface="+mj-ea"/>
              </a:rPr>
              <a:t> 최근</a:t>
            </a:r>
            <a:r>
              <a:rPr lang="en-US" altLang="ko-KR" sz="900" b="0" dirty="0">
                <a:latin typeface="+mj-ea"/>
                <a:ea typeface="+mj-ea"/>
              </a:rPr>
              <a:t>5</a:t>
            </a:r>
            <a:r>
              <a:rPr lang="ko-KR" altLang="en-US" sz="900" b="0" dirty="0">
                <a:latin typeface="+mj-ea"/>
                <a:ea typeface="+mj-ea"/>
              </a:rPr>
              <a:t>년까지 선택</a:t>
            </a:r>
            <a:r>
              <a:rPr lang="en-US" altLang="ko-KR" sz="900" b="0" dirty="0">
                <a:latin typeface="+mj-ea"/>
                <a:ea typeface="+mj-ea"/>
              </a:rPr>
              <a:t>-</a:t>
            </a:r>
            <a:r>
              <a:rPr lang="ko-KR" altLang="en-US" sz="900" b="0" dirty="0">
                <a:latin typeface="+mj-ea"/>
                <a:ea typeface="+mj-ea"/>
              </a:rPr>
              <a:t>조회 가능</a:t>
            </a:r>
            <a:endParaRPr lang="en-US" altLang="ko-KR" sz="900" b="0" dirty="0">
              <a:latin typeface="+mj-ea"/>
              <a:ea typeface="+mj-ea"/>
            </a:endParaRPr>
          </a:p>
          <a:p>
            <a:pPr marL="108000" indent="-1080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900" b="0" dirty="0">
                <a:latin typeface="+mj-ea"/>
                <a:ea typeface="+mj-ea"/>
              </a:rPr>
              <a:t>신청인관할기관 </a:t>
            </a:r>
            <a:r>
              <a:rPr lang="en-US" altLang="ko-KR" sz="900" b="0" dirty="0">
                <a:latin typeface="+mj-ea"/>
                <a:ea typeface="+mj-ea"/>
              </a:rPr>
              <a:t>: </a:t>
            </a:r>
            <a:r>
              <a:rPr lang="ko-KR" altLang="en-US" sz="900" b="0" dirty="0">
                <a:latin typeface="+mj-ea"/>
                <a:ea typeface="+mj-ea"/>
              </a:rPr>
              <a:t>관할기관명으로 검색</a:t>
            </a:r>
            <a:endParaRPr lang="en-US" altLang="ko-KR" sz="900" b="0" dirty="0">
              <a:latin typeface="+mj-ea"/>
              <a:ea typeface="+mj-ea"/>
            </a:endParaRPr>
          </a:p>
          <a:p>
            <a:pPr marL="108000" indent="-1080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900" b="0" dirty="0" err="1">
                <a:latin typeface="+mj-ea"/>
                <a:ea typeface="+mj-ea"/>
              </a:rPr>
              <a:t>신청인명</a:t>
            </a:r>
            <a:r>
              <a:rPr lang="ko-KR" altLang="en-US" sz="900" b="0" dirty="0">
                <a:latin typeface="+mj-ea"/>
                <a:ea typeface="+mj-ea"/>
              </a:rPr>
              <a:t> </a:t>
            </a:r>
            <a:r>
              <a:rPr lang="en-US" altLang="ko-KR" sz="900" b="0" dirty="0">
                <a:latin typeface="+mj-ea"/>
                <a:ea typeface="+mj-ea"/>
              </a:rPr>
              <a:t>: </a:t>
            </a:r>
            <a:r>
              <a:rPr lang="ko-KR" altLang="en-US" sz="900" b="0" dirty="0">
                <a:latin typeface="+mj-ea"/>
                <a:ea typeface="+mj-ea"/>
              </a:rPr>
              <a:t>신청인명으로 검색</a:t>
            </a:r>
            <a:endParaRPr lang="en-US" altLang="ko-KR" sz="900" b="0" dirty="0">
              <a:latin typeface="+mj-ea"/>
              <a:ea typeface="+mj-ea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직사각형 106"/>
          <p:cNvSpPr/>
          <p:nvPr/>
        </p:nvSpPr>
        <p:spPr>
          <a:xfrm>
            <a:off x="6567190" y="891870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직사각형 107"/>
          <p:cNvSpPr/>
          <p:nvPr/>
        </p:nvSpPr>
        <p:spPr>
          <a:xfrm>
            <a:off x="5991707" y="891870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직사각형 108"/>
          <p:cNvSpPr/>
          <p:nvPr/>
        </p:nvSpPr>
        <p:spPr>
          <a:xfrm>
            <a:off x="5245886" y="891870"/>
            <a:ext cx="482468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3" name="그룹 132"/>
          <p:cNvGrpSpPr/>
          <p:nvPr/>
        </p:nvGrpSpPr>
        <p:grpSpPr>
          <a:xfrm>
            <a:off x="6432392" y="2431711"/>
            <a:ext cx="436717" cy="1383375"/>
            <a:chOff x="6525120" y="2516754"/>
            <a:chExt cx="436717" cy="1383375"/>
          </a:xfrm>
        </p:grpSpPr>
        <p:grpSp>
          <p:nvGrpSpPr>
            <p:cNvPr id="134" name="그룹 133"/>
            <p:cNvGrpSpPr/>
            <p:nvPr/>
          </p:nvGrpSpPr>
          <p:grpSpPr>
            <a:xfrm>
              <a:off x="6531450" y="2516754"/>
              <a:ext cx="430387" cy="318549"/>
              <a:chOff x="1572353" y="2675451"/>
              <a:chExt cx="430387" cy="318549"/>
            </a:xfrm>
          </p:grpSpPr>
          <p:sp>
            <p:nvSpPr>
              <p:cNvPr id="145" name="직사각형 14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직사각형 14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5" name="그룹 134"/>
            <p:cNvGrpSpPr/>
            <p:nvPr/>
          </p:nvGrpSpPr>
          <p:grpSpPr>
            <a:xfrm>
              <a:off x="6531449" y="2858639"/>
              <a:ext cx="430387" cy="318549"/>
              <a:chOff x="1572353" y="2675451"/>
              <a:chExt cx="430387" cy="318549"/>
            </a:xfrm>
          </p:grpSpPr>
          <p:sp>
            <p:nvSpPr>
              <p:cNvPr id="143" name="직사각형 14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직사각형 14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6" name="그룹 135"/>
            <p:cNvGrpSpPr/>
            <p:nvPr/>
          </p:nvGrpSpPr>
          <p:grpSpPr>
            <a:xfrm>
              <a:off x="6527752" y="3218026"/>
              <a:ext cx="430387" cy="318549"/>
              <a:chOff x="1572353" y="2675451"/>
              <a:chExt cx="430387" cy="318549"/>
            </a:xfrm>
          </p:grpSpPr>
          <p:sp>
            <p:nvSpPr>
              <p:cNvPr id="141" name="직사각형 14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2" name="직사각형 14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7" name="그룹 136"/>
            <p:cNvGrpSpPr/>
            <p:nvPr/>
          </p:nvGrpSpPr>
          <p:grpSpPr>
            <a:xfrm>
              <a:off x="6525120" y="3581580"/>
              <a:ext cx="430387" cy="318549"/>
              <a:chOff x="1572353" y="2675451"/>
              <a:chExt cx="430387" cy="318549"/>
            </a:xfrm>
          </p:grpSpPr>
          <p:sp>
            <p:nvSpPr>
              <p:cNvPr id="139" name="직사각형 13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0" name="직사각형 13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sp>
          <p:nvSpPr>
            <p:cNvPr id="138" name="직사각형 137"/>
            <p:cNvSpPr/>
            <p:nvPr/>
          </p:nvSpPr>
          <p:spPr>
            <a:xfrm>
              <a:off x="6584846" y="2552801"/>
              <a:ext cx="299575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7" name="그룹 146"/>
          <p:cNvGrpSpPr/>
          <p:nvPr/>
        </p:nvGrpSpPr>
        <p:grpSpPr>
          <a:xfrm>
            <a:off x="5799031" y="2431711"/>
            <a:ext cx="436717" cy="1383375"/>
            <a:chOff x="6106371" y="2516754"/>
            <a:chExt cx="436717" cy="1383375"/>
          </a:xfrm>
        </p:grpSpPr>
        <p:grpSp>
          <p:nvGrpSpPr>
            <p:cNvPr id="148" name="그룹 147"/>
            <p:cNvGrpSpPr/>
            <p:nvPr/>
          </p:nvGrpSpPr>
          <p:grpSpPr>
            <a:xfrm>
              <a:off x="6112701" y="2516754"/>
              <a:ext cx="430387" cy="318549"/>
              <a:chOff x="1572353" y="2675451"/>
              <a:chExt cx="430387" cy="318549"/>
            </a:xfrm>
          </p:grpSpPr>
          <p:sp>
            <p:nvSpPr>
              <p:cNvPr id="159" name="직사각형 15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직사각형 15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149" name="그룹 148"/>
            <p:cNvGrpSpPr/>
            <p:nvPr/>
          </p:nvGrpSpPr>
          <p:grpSpPr>
            <a:xfrm>
              <a:off x="6112700" y="2858639"/>
              <a:ext cx="430387" cy="318549"/>
              <a:chOff x="1572353" y="2675451"/>
              <a:chExt cx="430387" cy="318549"/>
            </a:xfrm>
          </p:grpSpPr>
          <p:sp>
            <p:nvSpPr>
              <p:cNvPr id="157" name="직사각형 156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" name="직사각형 157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150" name="그룹 149"/>
            <p:cNvGrpSpPr/>
            <p:nvPr/>
          </p:nvGrpSpPr>
          <p:grpSpPr>
            <a:xfrm>
              <a:off x="6109003" y="3218026"/>
              <a:ext cx="430387" cy="318549"/>
              <a:chOff x="1572353" y="2675451"/>
              <a:chExt cx="430387" cy="318549"/>
            </a:xfrm>
          </p:grpSpPr>
          <p:sp>
            <p:nvSpPr>
              <p:cNvPr id="155" name="직사각형 15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" name="직사각형 15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151" name="그룹 150"/>
            <p:cNvGrpSpPr/>
            <p:nvPr/>
          </p:nvGrpSpPr>
          <p:grpSpPr>
            <a:xfrm>
              <a:off x="6106371" y="3581580"/>
              <a:ext cx="430387" cy="318549"/>
              <a:chOff x="1572353" y="2675451"/>
              <a:chExt cx="430387" cy="318549"/>
            </a:xfrm>
          </p:grpSpPr>
          <p:sp>
            <p:nvSpPr>
              <p:cNvPr id="153" name="직사각형 15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직사각형 15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sp>
          <p:nvSpPr>
            <p:cNvPr id="152" name="직사각형 151"/>
            <p:cNvSpPr/>
            <p:nvPr/>
          </p:nvSpPr>
          <p:spPr>
            <a:xfrm>
              <a:off x="6166097" y="2552801"/>
              <a:ext cx="299575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54558E-2263-8034-BC83-17307A404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77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201689"/>
              </p:ext>
            </p:extLst>
          </p:nvPr>
        </p:nvGraphicFramePr>
        <p:xfrm>
          <a:off x="34923" y="2018910"/>
          <a:ext cx="6919429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29039">
                  <a:extLst>
                    <a:ext uri="{9D8B030D-6E8A-4147-A177-3AD203B41FA5}">
                      <a16:colId xmlns:a16="http://schemas.microsoft.com/office/drawing/2014/main" val="178940571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469977162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109906213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6591066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495056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고유번호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관할기관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/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생년월일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거주마을명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핸드폰번호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자격검증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고촌읍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54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121758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09078" y="1669480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7839" y="1679703"/>
            <a:ext cx="1356999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신청인 </a:t>
            </a:r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관할기관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627513" y="1669480"/>
            <a:ext cx="1473135" cy="235890"/>
            <a:chOff x="4121374" y="1105730"/>
            <a:chExt cx="1473135" cy="235890"/>
          </a:xfrm>
        </p:grpSpPr>
        <p:sp>
          <p:nvSpPr>
            <p:cNvPr id="5" name="직사각형 4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4121374" y="1116689"/>
              <a:ext cx="731537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신청인명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2137485" y="1679705"/>
            <a:ext cx="350865" cy="178505"/>
            <a:chOff x="1612114" y="2740421"/>
            <a:chExt cx="350865" cy="178505"/>
          </a:xfrm>
        </p:grpSpPr>
        <p:sp>
          <p:nvSpPr>
            <p:cNvPr id="10" name="직사각형 9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46" name="직사각형 4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49" name="직사각형 48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29" name="텍스트 개체 틀 2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ko-KR" altLang="en-US" dirty="0"/>
              <a:t> 및 검증</a:t>
            </a:r>
          </a:p>
        </p:txBody>
      </p:sp>
      <p:sp>
        <p:nvSpPr>
          <p:cNvPr id="30" name="텍스트 개체 틀 2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1" name="텍스트 개체 틀 3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2" name="텍스트 개체 틀 3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8"/>
          </p:nvPr>
        </p:nvSpPr>
        <p:spPr>
          <a:xfrm>
            <a:off x="863124" y="385431"/>
            <a:ext cx="8280877" cy="346640"/>
          </a:xfrm>
        </p:spPr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 err="1"/>
              <a:t>신청관리</a:t>
            </a:r>
            <a:r>
              <a:rPr lang="ko-KR" altLang="en-US" dirty="0"/>
              <a:t> 및 검증</a:t>
            </a:r>
            <a:r>
              <a:rPr lang="en-US" altLang="ko-KR" dirty="0"/>
              <a:t>(</a:t>
            </a:r>
            <a:r>
              <a:rPr lang="ko-KR" altLang="en-US" dirty="0"/>
              <a:t>추가</a:t>
            </a:r>
            <a:r>
              <a:rPr lang="en-US" altLang="ko-KR" dirty="0"/>
              <a:t>/</a:t>
            </a:r>
            <a:r>
              <a:rPr lang="ko-KR" altLang="en-US" dirty="0"/>
              <a:t>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4" name="텍스트 개체 틀 3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 err="1"/>
              <a:t>버튼설명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추가 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레이어팝업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en-US" altLang="ko-KR" sz="1100" dirty="0"/>
              <a:t>X : </a:t>
            </a:r>
            <a:r>
              <a:rPr lang="ko-KR" altLang="en-US" sz="1100" dirty="0"/>
              <a:t>레이어 팝업 닫기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수정 </a:t>
            </a:r>
            <a:r>
              <a:rPr lang="en-US" altLang="ko-KR" sz="1100" dirty="0"/>
              <a:t>: </a:t>
            </a:r>
            <a:r>
              <a:rPr lang="ko-KR" altLang="en-US" sz="1100" dirty="0"/>
              <a:t>선택한 데이터를 수정하기위해 </a:t>
            </a:r>
            <a:r>
              <a:rPr lang="ko-KR" altLang="en-US" sz="1100" dirty="0" err="1"/>
              <a:t>레이어팝업</a:t>
            </a:r>
            <a:r>
              <a:rPr lang="ko-KR" altLang="en-US" sz="1100" dirty="0"/>
              <a:t> 생성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삭제 </a:t>
            </a:r>
            <a:r>
              <a:rPr lang="en-US" altLang="ko-KR" sz="1100" dirty="0"/>
              <a:t>: </a:t>
            </a:r>
            <a:r>
              <a:rPr lang="ko-KR" altLang="en-US" sz="1100" dirty="0"/>
              <a:t>선택한 데이터 삭제 </a:t>
            </a:r>
            <a:r>
              <a:rPr lang="en-US" altLang="ko-KR" sz="1100" dirty="0"/>
              <a:t>&gt; </a:t>
            </a:r>
            <a:r>
              <a:rPr lang="ko-KR" altLang="en-US" sz="1100" dirty="0" err="1"/>
              <a:t>삭제시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메세지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팝업생성</a:t>
            </a:r>
            <a:endParaRPr lang="en-US" altLang="ko-KR" sz="1100" dirty="0"/>
          </a:p>
        </p:txBody>
      </p:sp>
      <p:sp>
        <p:nvSpPr>
          <p:cNvPr id="76" name="직사각형 75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33" name="그룹 132"/>
          <p:cNvGrpSpPr/>
          <p:nvPr/>
        </p:nvGrpSpPr>
        <p:grpSpPr>
          <a:xfrm>
            <a:off x="6432392" y="2431711"/>
            <a:ext cx="436717" cy="1383375"/>
            <a:chOff x="6525120" y="2516754"/>
            <a:chExt cx="436717" cy="1383375"/>
          </a:xfrm>
        </p:grpSpPr>
        <p:grpSp>
          <p:nvGrpSpPr>
            <p:cNvPr id="134" name="그룹 133"/>
            <p:cNvGrpSpPr/>
            <p:nvPr/>
          </p:nvGrpSpPr>
          <p:grpSpPr>
            <a:xfrm>
              <a:off x="6531450" y="2516754"/>
              <a:ext cx="430387" cy="318549"/>
              <a:chOff x="1572353" y="2675451"/>
              <a:chExt cx="430387" cy="318549"/>
            </a:xfrm>
          </p:grpSpPr>
          <p:sp>
            <p:nvSpPr>
              <p:cNvPr id="145" name="직사각형 14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직사각형 14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5" name="그룹 134"/>
            <p:cNvGrpSpPr/>
            <p:nvPr/>
          </p:nvGrpSpPr>
          <p:grpSpPr>
            <a:xfrm>
              <a:off x="6531449" y="2858639"/>
              <a:ext cx="430387" cy="318549"/>
              <a:chOff x="1572353" y="2675451"/>
              <a:chExt cx="430387" cy="318549"/>
            </a:xfrm>
          </p:grpSpPr>
          <p:sp>
            <p:nvSpPr>
              <p:cNvPr id="143" name="직사각형 14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직사각형 14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6" name="그룹 135"/>
            <p:cNvGrpSpPr/>
            <p:nvPr/>
          </p:nvGrpSpPr>
          <p:grpSpPr>
            <a:xfrm>
              <a:off x="6527752" y="3218026"/>
              <a:ext cx="430387" cy="318549"/>
              <a:chOff x="1572353" y="2675451"/>
              <a:chExt cx="430387" cy="318549"/>
            </a:xfrm>
          </p:grpSpPr>
          <p:sp>
            <p:nvSpPr>
              <p:cNvPr id="141" name="직사각형 14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2" name="직사각형 14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7" name="그룹 136"/>
            <p:cNvGrpSpPr/>
            <p:nvPr/>
          </p:nvGrpSpPr>
          <p:grpSpPr>
            <a:xfrm>
              <a:off x="6525120" y="3581580"/>
              <a:ext cx="430387" cy="318549"/>
              <a:chOff x="1572353" y="2675451"/>
              <a:chExt cx="430387" cy="318549"/>
            </a:xfrm>
          </p:grpSpPr>
          <p:sp>
            <p:nvSpPr>
              <p:cNvPr id="139" name="직사각형 13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0" name="직사각형 13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</p:grpSp>
      <p:grpSp>
        <p:nvGrpSpPr>
          <p:cNvPr id="147" name="그룹 146"/>
          <p:cNvGrpSpPr/>
          <p:nvPr/>
        </p:nvGrpSpPr>
        <p:grpSpPr>
          <a:xfrm>
            <a:off x="5799031" y="2431711"/>
            <a:ext cx="436717" cy="1383375"/>
            <a:chOff x="6106371" y="2516754"/>
            <a:chExt cx="436717" cy="1383375"/>
          </a:xfrm>
        </p:grpSpPr>
        <p:grpSp>
          <p:nvGrpSpPr>
            <p:cNvPr id="148" name="그룹 147"/>
            <p:cNvGrpSpPr/>
            <p:nvPr/>
          </p:nvGrpSpPr>
          <p:grpSpPr>
            <a:xfrm>
              <a:off x="6112701" y="2516754"/>
              <a:ext cx="430387" cy="318549"/>
              <a:chOff x="1572353" y="2675451"/>
              <a:chExt cx="430387" cy="318549"/>
            </a:xfrm>
          </p:grpSpPr>
          <p:sp>
            <p:nvSpPr>
              <p:cNvPr id="159" name="직사각형 15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직사각형 15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149" name="그룹 148"/>
            <p:cNvGrpSpPr/>
            <p:nvPr/>
          </p:nvGrpSpPr>
          <p:grpSpPr>
            <a:xfrm>
              <a:off x="6112700" y="2858639"/>
              <a:ext cx="430387" cy="318549"/>
              <a:chOff x="1572353" y="2675451"/>
              <a:chExt cx="430387" cy="318549"/>
            </a:xfrm>
          </p:grpSpPr>
          <p:sp>
            <p:nvSpPr>
              <p:cNvPr id="157" name="직사각형 156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" name="직사각형 157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150" name="그룹 149"/>
            <p:cNvGrpSpPr/>
            <p:nvPr/>
          </p:nvGrpSpPr>
          <p:grpSpPr>
            <a:xfrm>
              <a:off x="6109003" y="3218026"/>
              <a:ext cx="430387" cy="318549"/>
              <a:chOff x="1572353" y="2675451"/>
              <a:chExt cx="430387" cy="318549"/>
            </a:xfrm>
          </p:grpSpPr>
          <p:sp>
            <p:nvSpPr>
              <p:cNvPr id="155" name="직사각형 15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" name="직사각형 15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151" name="그룹 150"/>
            <p:cNvGrpSpPr/>
            <p:nvPr/>
          </p:nvGrpSpPr>
          <p:grpSpPr>
            <a:xfrm>
              <a:off x="6106371" y="3581580"/>
              <a:ext cx="430387" cy="318549"/>
              <a:chOff x="1572353" y="2675451"/>
              <a:chExt cx="430387" cy="318549"/>
            </a:xfrm>
          </p:grpSpPr>
          <p:sp>
            <p:nvSpPr>
              <p:cNvPr id="153" name="직사각형 15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직사각형 15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</p:grpSp>
      <p:grpSp>
        <p:nvGrpSpPr>
          <p:cNvPr id="175" name="그룹 174"/>
          <p:cNvGrpSpPr/>
          <p:nvPr/>
        </p:nvGrpSpPr>
        <p:grpSpPr>
          <a:xfrm>
            <a:off x="134013" y="1529151"/>
            <a:ext cx="6547714" cy="4380655"/>
            <a:chOff x="9302897" y="1684330"/>
            <a:chExt cx="6547714" cy="4380655"/>
          </a:xfrm>
        </p:grpSpPr>
        <p:sp>
          <p:nvSpPr>
            <p:cNvPr id="176" name="직사각형 175"/>
            <p:cNvSpPr/>
            <p:nvPr/>
          </p:nvSpPr>
          <p:spPr>
            <a:xfrm>
              <a:off x="9302897" y="1684330"/>
              <a:ext cx="6547714" cy="4380655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7" name="직사각형 176"/>
            <p:cNvSpPr/>
            <p:nvPr/>
          </p:nvSpPr>
          <p:spPr>
            <a:xfrm>
              <a:off x="9390902" y="1726916"/>
              <a:ext cx="729367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추가</a:t>
              </a:r>
              <a:r>
                <a:rPr lang="en-US" altLang="ko-KR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/</a:t>
              </a:r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수정</a:t>
              </a:r>
            </a:p>
          </p:txBody>
        </p:sp>
        <p:sp>
          <p:nvSpPr>
            <p:cNvPr id="178" name="직사각형 177"/>
            <p:cNvSpPr/>
            <p:nvPr/>
          </p:nvSpPr>
          <p:spPr>
            <a:xfrm>
              <a:off x="9472575" y="2400087"/>
              <a:ext cx="60593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신청자정보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79" name="직사각형 178"/>
            <p:cNvSpPr/>
            <p:nvPr/>
          </p:nvSpPr>
          <p:spPr>
            <a:xfrm>
              <a:off x="9468603" y="2060245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고유번호</a:t>
              </a:r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9462236" y="2934635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신청인명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81" name="직사각형 180"/>
            <p:cNvSpPr/>
            <p:nvPr/>
          </p:nvSpPr>
          <p:spPr>
            <a:xfrm>
              <a:off x="9472575" y="3195143"/>
              <a:ext cx="36548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마을명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82" name="직사각형 181"/>
            <p:cNvSpPr/>
            <p:nvPr/>
          </p:nvSpPr>
          <p:spPr>
            <a:xfrm>
              <a:off x="12784443" y="2681941"/>
              <a:ext cx="588303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관내</a:t>
              </a:r>
              <a:r>
                <a:rPr lang="en-US" altLang="ko-KR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/</a:t>
              </a:r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관외</a:t>
              </a:r>
            </a:p>
          </p:txBody>
        </p:sp>
        <p:sp>
          <p:nvSpPr>
            <p:cNvPr id="183" name="직사각형 182"/>
            <p:cNvSpPr/>
            <p:nvPr/>
          </p:nvSpPr>
          <p:spPr>
            <a:xfrm>
              <a:off x="12784443" y="2938542"/>
              <a:ext cx="492122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생년월일</a:t>
              </a:r>
            </a:p>
          </p:txBody>
        </p:sp>
        <p:sp>
          <p:nvSpPr>
            <p:cNvPr id="184" name="직사각형 183"/>
            <p:cNvSpPr/>
            <p:nvPr/>
          </p:nvSpPr>
          <p:spPr>
            <a:xfrm>
              <a:off x="12784443" y="3195143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지번주소</a:t>
              </a:r>
            </a:p>
          </p:txBody>
        </p:sp>
        <p:sp>
          <p:nvSpPr>
            <p:cNvPr id="185" name="직사각형 184"/>
            <p:cNvSpPr/>
            <p:nvPr/>
          </p:nvSpPr>
          <p:spPr>
            <a:xfrm>
              <a:off x="12784443" y="3447081"/>
              <a:ext cx="60593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핸드폰번호</a:t>
              </a:r>
            </a:p>
          </p:txBody>
        </p:sp>
        <p:sp>
          <p:nvSpPr>
            <p:cNvPr id="186" name="직사각형 185"/>
            <p:cNvSpPr/>
            <p:nvPr/>
          </p:nvSpPr>
          <p:spPr>
            <a:xfrm>
              <a:off x="9462236" y="3449671"/>
              <a:ext cx="601127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도로명주소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87" name="직사각형 186"/>
            <p:cNvSpPr/>
            <p:nvPr/>
          </p:nvSpPr>
          <p:spPr>
            <a:xfrm>
              <a:off x="9472575" y="3702652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전화번호</a:t>
              </a:r>
            </a:p>
          </p:txBody>
        </p:sp>
        <p:sp>
          <p:nvSpPr>
            <p:cNvPr id="188" name="직사각형 187"/>
            <p:cNvSpPr/>
            <p:nvPr/>
          </p:nvSpPr>
          <p:spPr>
            <a:xfrm>
              <a:off x="9462236" y="2676985"/>
              <a:ext cx="495328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관할기관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89" name="직사각형 188"/>
            <p:cNvSpPr/>
            <p:nvPr/>
          </p:nvSpPr>
          <p:spPr>
            <a:xfrm>
              <a:off x="10560358" y="2670737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0" name="직사각형 189"/>
            <p:cNvSpPr/>
            <p:nvPr/>
          </p:nvSpPr>
          <p:spPr>
            <a:xfrm>
              <a:off x="10560358" y="2929512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1" name="직사각형 190"/>
            <p:cNvSpPr/>
            <p:nvPr/>
          </p:nvSpPr>
          <p:spPr>
            <a:xfrm>
              <a:off x="10560358" y="3188894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2" name="직사각형 191"/>
            <p:cNvSpPr/>
            <p:nvPr/>
          </p:nvSpPr>
          <p:spPr>
            <a:xfrm>
              <a:off x="10560358" y="3448276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3" name="직사각형 192"/>
            <p:cNvSpPr/>
            <p:nvPr/>
          </p:nvSpPr>
          <p:spPr>
            <a:xfrm>
              <a:off x="10560358" y="3707658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4" name="직사각형 193"/>
            <p:cNvSpPr/>
            <p:nvPr/>
          </p:nvSpPr>
          <p:spPr>
            <a:xfrm>
              <a:off x="13888188" y="2677939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5" name="직사각형 194"/>
            <p:cNvSpPr/>
            <p:nvPr/>
          </p:nvSpPr>
          <p:spPr>
            <a:xfrm>
              <a:off x="13888188" y="292471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6" name="직사각형 195"/>
            <p:cNvSpPr/>
            <p:nvPr/>
          </p:nvSpPr>
          <p:spPr>
            <a:xfrm>
              <a:off x="13888188" y="3171491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7" name="직사각형 196"/>
            <p:cNvSpPr/>
            <p:nvPr/>
          </p:nvSpPr>
          <p:spPr>
            <a:xfrm>
              <a:off x="13888188" y="3418267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8" name="직사각형 197"/>
            <p:cNvSpPr/>
            <p:nvPr/>
          </p:nvSpPr>
          <p:spPr>
            <a:xfrm>
              <a:off x="10560045" y="2071875"/>
              <a:ext cx="1735910" cy="1561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9" name="직사각형 198"/>
            <p:cNvSpPr/>
            <p:nvPr/>
          </p:nvSpPr>
          <p:spPr>
            <a:xfrm>
              <a:off x="15542691" y="1746081"/>
              <a:ext cx="12022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en-US" altLang="ko-KR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X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200" name="직사각형 199"/>
            <p:cNvSpPr/>
            <p:nvPr/>
          </p:nvSpPr>
          <p:spPr>
            <a:xfrm>
              <a:off x="15463115" y="1734057"/>
              <a:ext cx="299574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1" name="직사각형 200"/>
            <p:cNvSpPr/>
            <p:nvPr/>
          </p:nvSpPr>
          <p:spPr>
            <a:xfrm>
              <a:off x="14982250" y="1746081"/>
              <a:ext cx="31258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추가</a:t>
              </a:r>
            </a:p>
          </p:txBody>
        </p:sp>
        <p:sp>
          <p:nvSpPr>
            <p:cNvPr id="202" name="직사각형 201"/>
            <p:cNvSpPr/>
            <p:nvPr/>
          </p:nvSpPr>
          <p:spPr>
            <a:xfrm>
              <a:off x="14960328" y="1731981"/>
              <a:ext cx="362484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5" name="그림 20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60834" y="4003208"/>
              <a:ext cx="6431837" cy="1902117"/>
            </a:xfrm>
            <a:prstGeom prst="rect">
              <a:avLst/>
            </a:prstGeom>
          </p:spPr>
        </p:pic>
        <p:sp>
          <p:nvSpPr>
            <p:cNvPr id="206" name="직사각형 205"/>
            <p:cNvSpPr/>
            <p:nvPr/>
          </p:nvSpPr>
          <p:spPr>
            <a:xfrm>
              <a:off x="15482572" y="4544941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07" name="직사각형 206"/>
            <p:cNvSpPr/>
            <p:nvPr/>
          </p:nvSpPr>
          <p:spPr>
            <a:xfrm>
              <a:off x="15426258" y="4477759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삭제</a:t>
              </a:r>
            </a:p>
          </p:txBody>
        </p:sp>
        <p:sp>
          <p:nvSpPr>
            <p:cNvPr id="208" name="직사각형 207"/>
            <p:cNvSpPr/>
            <p:nvPr/>
          </p:nvSpPr>
          <p:spPr>
            <a:xfrm>
              <a:off x="15477807" y="4910835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09" name="직사각형 208"/>
            <p:cNvSpPr/>
            <p:nvPr/>
          </p:nvSpPr>
          <p:spPr>
            <a:xfrm>
              <a:off x="15421493" y="4843653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삭제</a:t>
              </a:r>
            </a:p>
          </p:txBody>
        </p:sp>
        <p:sp>
          <p:nvSpPr>
            <p:cNvPr id="210" name="직사각형 209"/>
            <p:cNvSpPr/>
            <p:nvPr/>
          </p:nvSpPr>
          <p:spPr>
            <a:xfrm>
              <a:off x="15474752" y="5267382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11" name="직사각형 210"/>
            <p:cNvSpPr/>
            <p:nvPr/>
          </p:nvSpPr>
          <p:spPr>
            <a:xfrm>
              <a:off x="15418438" y="5200200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삭제</a:t>
              </a:r>
            </a:p>
          </p:txBody>
        </p:sp>
        <p:sp>
          <p:nvSpPr>
            <p:cNvPr id="212" name="직사각형 211"/>
            <p:cNvSpPr/>
            <p:nvPr/>
          </p:nvSpPr>
          <p:spPr>
            <a:xfrm>
              <a:off x="15465625" y="4485293"/>
              <a:ext cx="247583" cy="20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13" name="직사각형 212"/>
            <p:cNvSpPr/>
            <p:nvPr/>
          </p:nvSpPr>
          <p:spPr>
            <a:xfrm>
              <a:off x="15121057" y="4537797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14" name="직사각형 213"/>
            <p:cNvSpPr/>
            <p:nvPr/>
          </p:nvSpPr>
          <p:spPr>
            <a:xfrm>
              <a:off x="15064743" y="4470615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수정</a:t>
              </a:r>
            </a:p>
          </p:txBody>
        </p:sp>
        <p:sp>
          <p:nvSpPr>
            <p:cNvPr id="215" name="직사각형 214"/>
            <p:cNvSpPr/>
            <p:nvPr/>
          </p:nvSpPr>
          <p:spPr>
            <a:xfrm>
              <a:off x="15116294" y="4908454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16" name="직사각형 215"/>
            <p:cNvSpPr/>
            <p:nvPr/>
          </p:nvSpPr>
          <p:spPr>
            <a:xfrm>
              <a:off x="15059980" y="4841272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수정</a:t>
              </a:r>
            </a:p>
          </p:txBody>
        </p:sp>
        <p:sp>
          <p:nvSpPr>
            <p:cNvPr id="217" name="직사각형 216"/>
            <p:cNvSpPr/>
            <p:nvPr/>
          </p:nvSpPr>
          <p:spPr>
            <a:xfrm>
              <a:off x="15113239" y="5262616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18" name="직사각형 217"/>
            <p:cNvSpPr/>
            <p:nvPr/>
          </p:nvSpPr>
          <p:spPr>
            <a:xfrm>
              <a:off x="15056925" y="5195434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수정</a:t>
              </a:r>
            </a:p>
          </p:txBody>
        </p:sp>
        <p:sp>
          <p:nvSpPr>
            <p:cNvPr id="219" name="직사각형 218"/>
            <p:cNvSpPr/>
            <p:nvPr/>
          </p:nvSpPr>
          <p:spPr>
            <a:xfrm>
              <a:off x="15104110" y="4482911"/>
              <a:ext cx="247583" cy="20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01CCD24-5E43-C453-7F87-3C39C3B695C1}"/>
                </a:ext>
              </a:extLst>
            </p:cNvPr>
            <p:cNvSpPr/>
            <p:nvPr/>
          </p:nvSpPr>
          <p:spPr>
            <a:xfrm>
              <a:off x="12784443" y="3681497"/>
              <a:ext cx="644407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신청자 비고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8732BFA-994D-020E-91BC-65255AE8DEE4}"/>
                </a:ext>
              </a:extLst>
            </p:cNvPr>
            <p:cNvSpPr/>
            <p:nvPr/>
          </p:nvSpPr>
          <p:spPr>
            <a:xfrm>
              <a:off x="13888188" y="3652683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9" name="직사각형 98"/>
          <p:cNvSpPr/>
          <p:nvPr/>
        </p:nvSpPr>
        <p:spPr>
          <a:xfrm>
            <a:off x="5969208" y="841919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추가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00" name="직사각형 99"/>
          <p:cNvSpPr/>
          <p:nvPr/>
        </p:nvSpPr>
        <p:spPr>
          <a:xfrm>
            <a:off x="6546869" y="841919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확정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01" name="직사각형 100"/>
          <p:cNvSpPr/>
          <p:nvPr/>
        </p:nvSpPr>
        <p:spPr>
          <a:xfrm>
            <a:off x="5173540" y="841919"/>
            <a:ext cx="625491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fontAlgn="base">
              <a:lnSpc>
                <a:spcPct val="160000"/>
              </a:lnSpc>
            </a:pPr>
            <a:r>
              <a:rPr lang="ko-KR" altLang="en-US" sz="1000" b="1" kern="0" dirty="0" err="1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자격검증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8" name="슬라이드 번호 개체 틀 17">
            <a:extLst>
              <a:ext uri="{FF2B5EF4-FFF2-40B4-BE49-F238E27FC236}">
                <a16:creationId xmlns:a16="http://schemas.microsoft.com/office/drawing/2014/main" id="{CF85ADFD-2B2D-3315-AD27-E6E8538A1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268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201689"/>
              </p:ext>
            </p:extLst>
          </p:nvPr>
        </p:nvGraphicFramePr>
        <p:xfrm>
          <a:off x="34923" y="2018910"/>
          <a:ext cx="6919429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29039">
                  <a:extLst>
                    <a:ext uri="{9D8B030D-6E8A-4147-A177-3AD203B41FA5}">
                      <a16:colId xmlns:a16="http://schemas.microsoft.com/office/drawing/2014/main" val="178940571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469977162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109906213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6591066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495056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고유번호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관할기관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/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생년월일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거주마을명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핸드폰번호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자격검증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고촌읍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54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121758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09078" y="1669480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7839" y="1679703"/>
            <a:ext cx="1356999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신청인 </a:t>
            </a:r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관할기관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627513" y="1669480"/>
            <a:ext cx="1473135" cy="235890"/>
            <a:chOff x="4121374" y="1105730"/>
            <a:chExt cx="1473135" cy="235890"/>
          </a:xfrm>
        </p:grpSpPr>
        <p:sp>
          <p:nvSpPr>
            <p:cNvPr id="5" name="직사각형 4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4121374" y="1116689"/>
              <a:ext cx="731537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신청인명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2137485" y="1679705"/>
            <a:ext cx="350865" cy="178505"/>
            <a:chOff x="1612114" y="2740421"/>
            <a:chExt cx="350865" cy="178505"/>
          </a:xfrm>
        </p:grpSpPr>
        <p:sp>
          <p:nvSpPr>
            <p:cNvPr id="10" name="직사각형 9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46" name="직사각형 4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49" name="직사각형 48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29" name="텍스트 개체 틀 2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ko-KR" altLang="en-US" dirty="0"/>
              <a:t> 및 검증</a:t>
            </a:r>
          </a:p>
        </p:txBody>
      </p:sp>
      <p:sp>
        <p:nvSpPr>
          <p:cNvPr id="30" name="텍스트 개체 틀 2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1" name="텍스트 개체 틀 3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2" name="텍스트 개체 틀 3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8"/>
          </p:nvPr>
        </p:nvSpPr>
        <p:spPr>
          <a:xfrm>
            <a:off x="863124" y="385431"/>
            <a:ext cx="8280877" cy="346640"/>
          </a:xfrm>
        </p:spPr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 err="1"/>
              <a:t>신청관리</a:t>
            </a:r>
            <a:r>
              <a:rPr lang="ko-KR" altLang="en-US" dirty="0"/>
              <a:t> 및 검증</a:t>
            </a:r>
            <a:r>
              <a:rPr lang="en-US" altLang="ko-KR" dirty="0"/>
              <a:t>(</a:t>
            </a:r>
            <a:r>
              <a:rPr lang="ko-KR" altLang="en-US" dirty="0"/>
              <a:t>추가</a:t>
            </a:r>
            <a:r>
              <a:rPr lang="en-US" altLang="ko-KR" dirty="0"/>
              <a:t>/</a:t>
            </a:r>
            <a:r>
              <a:rPr lang="ko-KR" altLang="en-US" dirty="0"/>
              <a:t>수정</a:t>
            </a:r>
            <a:r>
              <a:rPr lang="en-US" altLang="ko-KR" dirty="0"/>
              <a:t>(</a:t>
            </a:r>
            <a:r>
              <a:rPr lang="ko-KR" altLang="en-US" dirty="0" err="1"/>
              <a:t>농지정보</a:t>
            </a:r>
            <a:r>
              <a:rPr lang="en-US" altLang="ko-KR" dirty="0"/>
              <a:t>))</a:t>
            </a:r>
            <a:endParaRPr lang="ko-KR" altLang="en-US" dirty="0"/>
          </a:p>
        </p:txBody>
      </p:sp>
      <p:sp>
        <p:nvSpPr>
          <p:cNvPr id="34" name="텍스트 개체 틀 3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저장 </a:t>
            </a:r>
            <a:r>
              <a:rPr lang="en-US" altLang="ko-KR" sz="1100" dirty="0"/>
              <a:t>: </a:t>
            </a:r>
            <a:r>
              <a:rPr lang="ko-KR" altLang="en-US" sz="1100" dirty="0"/>
              <a:t>변경 데이터 저장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en-US" altLang="ko-KR" sz="1100" dirty="0"/>
              <a:t>X : </a:t>
            </a:r>
            <a:r>
              <a:rPr lang="ko-KR" altLang="en-US" sz="1100" dirty="0"/>
              <a:t>레이어 팝업 닫기</a:t>
            </a:r>
            <a:endParaRPr lang="en-US" altLang="ko-KR" sz="1100" dirty="0"/>
          </a:p>
        </p:txBody>
      </p:sp>
      <p:sp>
        <p:nvSpPr>
          <p:cNvPr id="76" name="직사각형 75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33" name="그룹 132"/>
          <p:cNvGrpSpPr/>
          <p:nvPr/>
        </p:nvGrpSpPr>
        <p:grpSpPr>
          <a:xfrm>
            <a:off x="6432392" y="2431711"/>
            <a:ext cx="436717" cy="1383375"/>
            <a:chOff x="6525120" y="2516754"/>
            <a:chExt cx="436717" cy="1383375"/>
          </a:xfrm>
        </p:grpSpPr>
        <p:grpSp>
          <p:nvGrpSpPr>
            <p:cNvPr id="134" name="그룹 133"/>
            <p:cNvGrpSpPr/>
            <p:nvPr/>
          </p:nvGrpSpPr>
          <p:grpSpPr>
            <a:xfrm>
              <a:off x="6531450" y="2516754"/>
              <a:ext cx="430387" cy="318549"/>
              <a:chOff x="1572353" y="2675451"/>
              <a:chExt cx="430387" cy="318549"/>
            </a:xfrm>
          </p:grpSpPr>
          <p:sp>
            <p:nvSpPr>
              <p:cNvPr id="145" name="직사각형 14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직사각형 14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5" name="그룹 134"/>
            <p:cNvGrpSpPr/>
            <p:nvPr/>
          </p:nvGrpSpPr>
          <p:grpSpPr>
            <a:xfrm>
              <a:off x="6531449" y="2858639"/>
              <a:ext cx="430387" cy="318549"/>
              <a:chOff x="1572353" y="2675451"/>
              <a:chExt cx="430387" cy="318549"/>
            </a:xfrm>
          </p:grpSpPr>
          <p:sp>
            <p:nvSpPr>
              <p:cNvPr id="143" name="직사각형 14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" name="직사각형 14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6" name="그룹 135"/>
            <p:cNvGrpSpPr/>
            <p:nvPr/>
          </p:nvGrpSpPr>
          <p:grpSpPr>
            <a:xfrm>
              <a:off x="6527752" y="3218026"/>
              <a:ext cx="430387" cy="318549"/>
              <a:chOff x="1572353" y="2675451"/>
              <a:chExt cx="430387" cy="318549"/>
            </a:xfrm>
          </p:grpSpPr>
          <p:sp>
            <p:nvSpPr>
              <p:cNvPr id="141" name="직사각형 14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2" name="직사각형 14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7" name="그룹 136"/>
            <p:cNvGrpSpPr/>
            <p:nvPr/>
          </p:nvGrpSpPr>
          <p:grpSpPr>
            <a:xfrm>
              <a:off x="6525120" y="3581580"/>
              <a:ext cx="430387" cy="318549"/>
              <a:chOff x="1572353" y="2675451"/>
              <a:chExt cx="430387" cy="318549"/>
            </a:xfrm>
          </p:grpSpPr>
          <p:sp>
            <p:nvSpPr>
              <p:cNvPr id="139" name="직사각형 13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0" name="직사각형 13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</p:grpSp>
      <p:grpSp>
        <p:nvGrpSpPr>
          <p:cNvPr id="147" name="그룹 146"/>
          <p:cNvGrpSpPr/>
          <p:nvPr/>
        </p:nvGrpSpPr>
        <p:grpSpPr>
          <a:xfrm>
            <a:off x="5799031" y="2431711"/>
            <a:ext cx="436717" cy="1383375"/>
            <a:chOff x="6106371" y="2516754"/>
            <a:chExt cx="436717" cy="1383375"/>
          </a:xfrm>
        </p:grpSpPr>
        <p:grpSp>
          <p:nvGrpSpPr>
            <p:cNvPr id="148" name="그룹 147"/>
            <p:cNvGrpSpPr/>
            <p:nvPr/>
          </p:nvGrpSpPr>
          <p:grpSpPr>
            <a:xfrm>
              <a:off x="6112701" y="2516754"/>
              <a:ext cx="430387" cy="318549"/>
              <a:chOff x="1572353" y="2675451"/>
              <a:chExt cx="430387" cy="318549"/>
            </a:xfrm>
          </p:grpSpPr>
          <p:sp>
            <p:nvSpPr>
              <p:cNvPr id="159" name="직사각형 15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0" name="직사각형 15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149" name="그룹 148"/>
            <p:cNvGrpSpPr/>
            <p:nvPr/>
          </p:nvGrpSpPr>
          <p:grpSpPr>
            <a:xfrm>
              <a:off x="6112700" y="2858639"/>
              <a:ext cx="430387" cy="318549"/>
              <a:chOff x="1572353" y="2675451"/>
              <a:chExt cx="430387" cy="318549"/>
            </a:xfrm>
          </p:grpSpPr>
          <p:sp>
            <p:nvSpPr>
              <p:cNvPr id="157" name="직사각형 156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8" name="직사각형 157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150" name="그룹 149"/>
            <p:cNvGrpSpPr/>
            <p:nvPr/>
          </p:nvGrpSpPr>
          <p:grpSpPr>
            <a:xfrm>
              <a:off x="6109003" y="3218026"/>
              <a:ext cx="430387" cy="318549"/>
              <a:chOff x="1572353" y="2675451"/>
              <a:chExt cx="430387" cy="318549"/>
            </a:xfrm>
          </p:grpSpPr>
          <p:sp>
            <p:nvSpPr>
              <p:cNvPr id="155" name="직사각형 15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" name="직사각형 15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151" name="그룹 150"/>
            <p:cNvGrpSpPr/>
            <p:nvPr/>
          </p:nvGrpSpPr>
          <p:grpSpPr>
            <a:xfrm>
              <a:off x="6106371" y="3581580"/>
              <a:ext cx="430387" cy="318549"/>
              <a:chOff x="1572353" y="2675451"/>
              <a:chExt cx="430387" cy="318549"/>
            </a:xfrm>
          </p:grpSpPr>
          <p:sp>
            <p:nvSpPr>
              <p:cNvPr id="153" name="직사각형 15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4" name="직사각형 15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</p:grpSp>
      <p:grpSp>
        <p:nvGrpSpPr>
          <p:cNvPr id="175" name="그룹 174"/>
          <p:cNvGrpSpPr/>
          <p:nvPr/>
        </p:nvGrpSpPr>
        <p:grpSpPr>
          <a:xfrm>
            <a:off x="134013" y="1529151"/>
            <a:ext cx="6547714" cy="4380655"/>
            <a:chOff x="9302897" y="1684330"/>
            <a:chExt cx="6547714" cy="4380655"/>
          </a:xfrm>
        </p:grpSpPr>
        <p:sp>
          <p:nvSpPr>
            <p:cNvPr id="176" name="직사각형 175"/>
            <p:cNvSpPr/>
            <p:nvPr/>
          </p:nvSpPr>
          <p:spPr>
            <a:xfrm>
              <a:off x="9302897" y="1684330"/>
              <a:ext cx="6547714" cy="4380655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7" name="직사각형 176"/>
            <p:cNvSpPr/>
            <p:nvPr/>
          </p:nvSpPr>
          <p:spPr>
            <a:xfrm>
              <a:off x="9390902" y="1726916"/>
              <a:ext cx="729367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추가</a:t>
              </a:r>
              <a:r>
                <a:rPr lang="en-US" altLang="ko-KR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/</a:t>
              </a:r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수정</a:t>
              </a:r>
            </a:p>
          </p:txBody>
        </p:sp>
        <p:sp>
          <p:nvSpPr>
            <p:cNvPr id="178" name="직사각형 177"/>
            <p:cNvSpPr/>
            <p:nvPr/>
          </p:nvSpPr>
          <p:spPr>
            <a:xfrm>
              <a:off x="9472575" y="2400087"/>
              <a:ext cx="60593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신청자정보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79" name="직사각형 178"/>
            <p:cNvSpPr/>
            <p:nvPr/>
          </p:nvSpPr>
          <p:spPr>
            <a:xfrm>
              <a:off x="9468603" y="2060245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고유번호</a:t>
              </a:r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9462236" y="2934635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신청인명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81" name="직사각형 180"/>
            <p:cNvSpPr/>
            <p:nvPr/>
          </p:nvSpPr>
          <p:spPr>
            <a:xfrm>
              <a:off x="9472575" y="3195143"/>
              <a:ext cx="36548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마을명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82" name="직사각형 181"/>
            <p:cNvSpPr/>
            <p:nvPr/>
          </p:nvSpPr>
          <p:spPr>
            <a:xfrm>
              <a:off x="12784443" y="2681941"/>
              <a:ext cx="588303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관내</a:t>
              </a:r>
              <a:r>
                <a:rPr lang="en-US" altLang="ko-KR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/</a:t>
              </a:r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관외</a:t>
              </a:r>
            </a:p>
          </p:txBody>
        </p:sp>
        <p:sp>
          <p:nvSpPr>
            <p:cNvPr id="183" name="직사각형 182"/>
            <p:cNvSpPr/>
            <p:nvPr/>
          </p:nvSpPr>
          <p:spPr>
            <a:xfrm>
              <a:off x="12784443" y="2938542"/>
              <a:ext cx="492122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생년월일</a:t>
              </a:r>
            </a:p>
          </p:txBody>
        </p:sp>
        <p:sp>
          <p:nvSpPr>
            <p:cNvPr id="184" name="직사각형 183"/>
            <p:cNvSpPr/>
            <p:nvPr/>
          </p:nvSpPr>
          <p:spPr>
            <a:xfrm>
              <a:off x="12784443" y="3195143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지번주소</a:t>
              </a:r>
            </a:p>
          </p:txBody>
        </p:sp>
        <p:sp>
          <p:nvSpPr>
            <p:cNvPr id="185" name="직사각형 184"/>
            <p:cNvSpPr/>
            <p:nvPr/>
          </p:nvSpPr>
          <p:spPr>
            <a:xfrm>
              <a:off x="12784443" y="3447081"/>
              <a:ext cx="60593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핸드폰번호</a:t>
              </a:r>
            </a:p>
          </p:txBody>
        </p:sp>
        <p:sp>
          <p:nvSpPr>
            <p:cNvPr id="186" name="직사각형 185"/>
            <p:cNvSpPr/>
            <p:nvPr/>
          </p:nvSpPr>
          <p:spPr>
            <a:xfrm>
              <a:off x="9462236" y="3449671"/>
              <a:ext cx="601127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도로명주소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87" name="직사각형 186"/>
            <p:cNvSpPr/>
            <p:nvPr/>
          </p:nvSpPr>
          <p:spPr>
            <a:xfrm>
              <a:off x="9472575" y="3702652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전화번호</a:t>
              </a:r>
            </a:p>
          </p:txBody>
        </p:sp>
        <p:sp>
          <p:nvSpPr>
            <p:cNvPr id="188" name="직사각형 187"/>
            <p:cNvSpPr/>
            <p:nvPr/>
          </p:nvSpPr>
          <p:spPr>
            <a:xfrm>
              <a:off x="9462236" y="2676985"/>
              <a:ext cx="495328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관할기관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89" name="직사각형 188"/>
            <p:cNvSpPr/>
            <p:nvPr/>
          </p:nvSpPr>
          <p:spPr>
            <a:xfrm>
              <a:off x="10560358" y="2670737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0" name="직사각형 189"/>
            <p:cNvSpPr/>
            <p:nvPr/>
          </p:nvSpPr>
          <p:spPr>
            <a:xfrm>
              <a:off x="10560358" y="2929512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1" name="직사각형 190"/>
            <p:cNvSpPr/>
            <p:nvPr/>
          </p:nvSpPr>
          <p:spPr>
            <a:xfrm>
              <a:off x="10560358" y="3188894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2" name="직사각형 191"/>
            <p:cNvSpPr/>
            <p:nvPr/>
          </p:nvSpPr>
          <p:spPr>
            <a:xfrm>
              <a:off x="10560358" y="3448276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3" name="직사각형 192"/>
            <p:cNvSpPr/>
            <p:nvPr/>
          </p:nvSpPr>
          <p:spPr>
            <a:xfrm>
              <a:off x="10560358" y="3707658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4" name="직사각형 193"/>
            <p:cNvSpPr/>
            <p:nvPr/>
          </p:nvSpPr>
          <p:spPr>
            <a:xfrm>
              <a:off x="13888188" y="2677939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5" name="직사각형 194"/>
            <p:cNvSpPr/>
            <p:nvPr/>
          </p:nvSpPr>
          <p:spPr>
            <a:xfrm>
              <a:off x="13888188" y="292471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6" name="직사각형 195"/>
            <p:cNvSpPr/>
            <p:nvPr/>
          </p:nvSpPr>
          <p:spPr>
            <a:xfrm>
              <a:off x="13888188" y="3171491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7" name="직사각형 196"/>
            <p:cNvSpPr/>
            <p:nvPr/>
          </p:nvSpPr>
          <p:spPr>
            <a:xfrm>
              <a:off x="13888188" y="3418267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8" name="직사각형 197"/>
            <p:cNvSpPr/>
            <p:nvPr/>
          </p:nvSpPr>
          <p:spPr>
            <a:xfrm>
              <a:off x="10560045" y="2071875"/>
              <a:ext cx="1735910" cy="1561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9" name="직사각형 198"/>
            <p:cNvSpPr/>
            <p:nvPr/>
          </p:nvSpPr>
          <p:spPr>
            <a:xfrm>
              <a:off x="15542691" y="1746081"/>
              <a:ext cx="12022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en-US" altLang="ko-KR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X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201" name="직사각형 200"/>
            <p:cNvSpPr/>
            <p:nvPr/>
          </p:nvSpPr>
          <p:spPr>
            <a:xfrm>
              <a:off x="14982250" y="1746081"/>
              <a:ext cx="31258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저장</a:t>
              </a:r>
            </a:p>
          </p:txBody>
        </p:sp>
        <p:sp>
          <p:nvSpPr>
            <p:cNvPr id="203" name="직사각형 202"/>
            <p:cNvSpPr/>
            <p:nvPr/>
          </p:nvSpPr>
          <p:spPr>
            <a:xfrm>
              <a:off x="14540317" y="1746081"/>
              <a:ext cx="31258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추가</a:t>
              </a:r>
            </a:p>
          </p:txBody>
        </p:sp>
        <p:pic>
          <p:nvPicPr>
            <p:cNvPr id="205" name="그림 20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60834" y="4003208"/>
              <a:ext cx="6431837" cy="1902117"/>
            </a:xfrm>
            <a:prstGeom prst="rect">
              <a:avLst/>
            </a:prstGeom>
          </p:spPr>
        </p:pic>
        <p:sp>
          <p:nvSpPr>
            <p:cNvPr id="206" name="직사각형 205"/>
            <p:cNvSpPr/>
            <p:nvPr/>
          </p:nvSpPr>
          <p:spPr>
            <a:xfrm>
              <a:off x="15482572" y="4544941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07" name="직사각형 206"/>
            <p:cNvSpPr/>
            <p:nvPr/>
          </p:nvSpPr>
          <p:spPr>
            <a:xfrm>
              <a:off x="15426258" y="4477759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삭제</a:t>
              </a:r>
            </a:p>
          </p:txBody>
        </p:sp>
        <p:sp>
          <p:nvSpPr>
            <p:cNvPr id="208" name="직사각형 207"/>
            <p:cNvSpPr/>
            <p:nvPr/>
          </p:nvSpPr>
          <p:spPr>
            <a:xfrm>
              <a:off x="15477807" y="4910835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09" name="직사각형 208"/>
            <p:cNvSpPr/>
            <p:nvPr/>
          </p:nvSpPr>
          <p:spPr>
            <a:xfrm>
              <a:off x="15421493" y="4843653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삭제</a:t>
              </a:r>
            </a:p>
          </p:txBody>
        </p:sp>
        <p:sp>
          <p:nvSpPr>
            <p:cNvPr id="210" name="직사각형 209"/>
            <p:cNvSpPr/>
            <p:nvPr/>
          </p:nvSpPr>
          <p:spPr>
            <a:xfrm>
              <a:off x="15474752" y="5267382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11" name="직사각형 210"/>
            <p:cNvSpPr/>
            <p:nvPr/>
          </p:nvSpPr>
          <p:spPr>
            <a:xfrm>
              <a:off x="15418438" y="5200200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삭제</a:t>
              </a:r>
            </a:p>
          </p:txBody>
        </p:sp>
        <p:sp>
          <p:nvSpPr>
            <p:cNvPr id="212" name="직사각형 211"/>
            <p:cNvSpPr/>
            <p:nvPr/>
          </p:nvSpPr>
          <p:spPr>
            <a:xfrm>
              <a:off x="15465625" y="4485293"/>
              <a:ext cx="247583" cy="20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13" name="직사각형 212"/>
            <p:cNvSpPr/>
            <p:nvPr/>
          </p:nvSpPr>
          <p:spPr>
            <a:xfrm>
              <a:off x="15121057" y="4537797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14" name="직사각형 213"/>
            <p:cNvSpPr/>
            <p:nvPr/>
          </p:nvSpPr>
          <p:spPr>
            <a:xfrm>
              <a:off x="15064743" y="4470615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수정</a:t>
              </a:r>
            </a:p>
          </p:txBody>
        </p:sp>
        <p:sp>
          <p:nvSpPr>
            <p:cNvPr id="215" name="직사각형 214"/>
            <p:cNvSpPr/>
            <p:nvPr/>
          </p:nvSpPr>
          <p:spPr>
            <a:xfrm>
              <a:off x="15116294" y="4908454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16" name="직사각형 215"/>
            <p:cNvSpPr/>
            <p:nvPr/>
          </p:nvSpPr>
          <p:spPr>
            <a:xfrm>
              <a:off x="15059980" y="4841272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수정</a:t>
              </a:r>
            </a:p>
          </p:txBody>
        </p:sp>
        <p:sp>
          <p:nvSpPr>
            <p:cNvPr id="217" name="직사각형 216"/>
            <p:cNvSpPr/>
            <p:nvPr/>
          </p:nvSpPr>
          <p:spPr>
            <a:xfrm>
              <a:off x="15113239" y="5262616"/>
              <a:ext cx="213876" cy="11710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218" name="직사각형 217"/>
            <p:cNvSpPr/>
            <p:nvPr/>
          </p:nvSpPr>
          <p:spPr>
            <a:xfrm>
              <a:off x="15056925" y="5195434"/>
              <a:ext cx="355692" cy="2187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7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수정</a:t>
              </a:r>
            </a:p>
          </p:txBody>
        </p:sp>
        <p:sp>
          <p:nvSpPr>
            <p:cNvPr id="219" name="직사각형 218"/>
            <p:cNvSpPr/>
            <p:nvPr/>
          </p:nvSpPr>
          <p:spPr>
            <a:xfrm>
              <a:off x="15104110" y="4482911"/>
              <a:ext cx="247583" cy="2052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391256" y="2116652"/>
            <a:ext cx="6547714" cy="3292109"/>
            <a:chOff x="9171428" y="1724005"/>
            <a:chExt cx="6547714" cy="3292109"/>
          </a:xfrm>
        </p:grpSpPr>
        <p:grpSp>
          <p:nvGrpSpPr>
            <p:cNvPr id="7" name="그룹 6"/>
            <p:cNvGrpSpPr/>
            <p:nvPr/>
          </p:nvGrpSpPr>
          <p:grpSpPr>
            <a:xfrm>
              <a:off x="9171428" y="1724005"/>
              <a:ext cx="6547714" cy="3292109"/>
              <a:chOff x="9171428" y="1724005"/>
              <a:chExt cx="6547714" cy="3292109"/>
            </a:xfrm>
          </p:grpSpPr>
          <p:sp>
            <p:nvSpPr>
              <p:cNvPr id="114" name="직사각형 113"/>
              <p:cNvSpPr/>
              <p:nvPr/>
            </p:nvSpPr>
            <p:spPr>
              <a:xfrm>
                <a:off x="9171428" y="1724005"/>
                <a:ext cx="6547714" cy="3292109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14"/>
              <p:cNvSpPr/>
              <p:nvPr/>
            </p:nvSpPr>
            <p:spPr>
              <a:xfrm>
                <a:off x="9232005" y="1826761"/>
                <a:ext cx="729367" cy="215444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algn="ctr" fontAlgn="base"/>
                <a:r>
                  <a:rPr lang="ko-KR" altLang="en-US" sz="14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추가</a:t>
                </a:r>
                <a:r>
                  <a:rPr lang="en-US" altLang="ko-KR" sz="14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/</a:t>
                </a:r>
                <a:r>
                  <a:rPr lang="ko-KR" altLang="en-US" sz="14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  <p:sp>
            <p:nvSpPr>
              <p:cNvPr id="117" name="직사각형 116"/>
              <p:cNvSpPr/>
              <p:nvPr/>
            </p:nvSpPr>
            <p:spPr>
              <a:xfrm>
                <a:off x="9302618" y="2524004"/>
                <a:ext cx="480901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algn="r"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농지정보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118" name="직사각형 117"/>
              <p:cNvSpPr/>
              <p:nvPr/>
            </p:nvSpPr>
            <p:spPr>
              <a:xfrm>
                <a:off x="9309706" y="2160090"/>
                <a:ext cx="480901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고유번호</a:t>
                </a:r>
              </a:p>
            </p:txBody>
          </p:sp>
          <p:sp>
            <p:nvSpPr>
              <p:cNvPr id="128" name="직사각형 127"/>
              <p:cNvSpPr/>
              <p:nvPr/>
            </p:nvSpPr>
            <p:spPr>
              <a:xfrm>
                <a:off x="9302618" y="3073198"/>
                <a:ext cx="485710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소유자명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129" name="직사각형 128"/>
              <p:cNvSpPr/>
              <p:nvPr/>
            </p:nvSpPr>
            <p:spPr>
              <a:xfrm>
                <a:off x="9312957" y="3333706"/>
                <a:ext cx="588303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관내</a:t>
                </a:r>
                <a:r>
                  <a:rPr lang="en-US" altLang="ko-KR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/</a:t>
                </a:r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관외</a:t>
                </a:r>
              </a:p>
            </p:txBody>
          </p:sp>
          <p:sp>
            <p:nvSpPr>
              <p:cNvPr id="130" name="직사각형 129"/>
              <p:cNvSpPr/>
              <p:nvPr/>
            </p:nvSpPr>
            <p:spPr>
              <a:xfrm>
                <a:off x="12624825" y="2820504"/>
                <a:ext cx="490519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농지상태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131" name="직사각형 130"/>
              <p:cNvSpPr/>
              <p:nvPr/>
            </p:nvSpPr>
            <p:spPr>
              <a:xfrm>
                <a:off x="12624825" y="3077105"/>
                <a:ext cx="495328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관할기관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132" name="직사각형 131"/>
              <p:cNvSpPr/>
              <p:nvPr/>
            </p:nvSpPr>
            <p:spPr>
              <a:xfrm>
                <a:off x="12624825" y="3333706"/>
                <a:ext cx="365485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소재지</a:t>
                </a:r>
              </a:p>
            </p:txBody>
          </p:sp>
          <p:sp>
            <p:nvSpPr>
              <p:cNvPr id="138" name="직사각형 137"/>
              <p:cNvSpPr/>
              <p:nvPr/>
            </p:nvSpPr>
            <p:spPr>
              <a:xfrm>
                <a:off x="12624825" y="3585644"/>
                <a:ext cx="240450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부번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152" name="직사각형 151"/>
              <p:cNvSpPr/>
              <p:nvPr/>
            </p:nvSpPr>
            <p:spPr>
              <a:xfrm>
                <a:off x="9302618" y="3588234"/>
                <a:ext cx="245260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본번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161" name="직사각형 160"/>
              <p:cNvSpPr/>
              <p:nvPr/>
            </p:nvSpPr>
            <p:spPr>
              <a:xfrm>
                <a:off x="9312957" y="3841215"/>
                <a:ext cx="480901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공부지목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162" name="직사각형 161"/>
              <p:cNvSpPr/>
              <p:nvPr/>
            </p:nvSpPr>
            <p:spPr>
              <a:xfrm>
                <a:off x="9302618" y="2815548"/>
                <a:ext cx="846386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경영체등록여부</a:t>
                </a:r>
              </a:p>
            </p:txBody>
          </p:sp>
          <p:sp>
            <p:nvSpPr>
              <p:cNvPr id="163" name="직사각형 162"/>
              <p:cNvSpPr/>
              <p:nvPr/>
            </p:nvSpPr>
            <p:spPr>
              <a:xfrm>
                <a:off x="12624825" y="3837582"/>
                <a:ext cx="485710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실제지목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164" name="직사각형 163"/>
              <p:cNvSpPr/>
              <p:nvPr/>
            </p:nvSpPr>
            <p:spPr>
              <a:xfrm>
                <a:off x="12624825" y="4089520"/>
                <a:ext cx="730969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실경확인면적</a:t>
                </a:r>
              </a:p>
            </p:txBody>
          </p:sp>
          <p:sp>
            <p:nvSpPr>
              <p:cNvPr id="165" name="직사각형 164"/>
              <p:cNvSpPr/>
              <p:nvPr/>
            </p:nvSpPr>
            <p:spPr>
              <a:xfrm>
                <a:off x="12624825" y="4341458"/>
                <a:ext cx="730969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농지면적합계</a:t>
                </a:r>
              </a:p>
            </p:txBody>
          </p:sp>
          <p:sp>
            <p:nvSpPr>
              <p:cNvPr id="166" name="직사각형 165"/>
              <p:cNvSpPr/>
              <p:nvPr/>
            </p:nvSpPr>
            <p:spPr>
              <a:xfrm>
                <a:off x="9305022" y="4086962"/>
                <a:ext cx="480901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공부면적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167" name="직사각형 166"/>
              <p:cNvSpPr/>
              <p:nvPr/>
            </p:nvSpPr>
            <p:spPr>
              <a:xfrm>
                <a:off x="9297087" y="4332709"/>
                <a:ext cx="726161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휴경확인면적</a:t>
                </a:r>
              </a:p>
            </p:txBody>
          </p:sp>
          <p:sp>
            <p:nvSpPr>
              <p:cNvPr id="222" name="직사각형 221"/>
              <p:cNvSpPr/>
              <p:nvPr/>
            </p:nvSpPr>
            <p:spPr>
              <a:xfrm>
                <a:off x="10401461" y="2809299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3" name="직사각형 222"/>
              <p:cNvSpPr/>
              <p:nvPr/>
            </p:nvSpPr>
            <p:spPr>
              <a:xfrm>
                <a:off x="10401461" y="3066949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4" name="직사각형 223"/>
              <p:cNvSpPr/>
              <p:nvPr/>
            </p:nvSpPr>
            <p:spPr>
              <a:xfrm>
                <a:off x="10401461" y="3324599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5" name="직사각형 224"/>
              <p:cNvSpPr/>
              <p:nvPr/>
            </p:nvSpPr>
            <p:spPr>
              <a:xfrm>
                <a:off x="10401461" y="3582249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6" name="직사각형 225"/>
              <p:cNvSpPr/>
              <p:nvPr/>
            </p:nvSpPr>
            <p:spPr>
              <a:xfrm>
                <a:off x="10401461" y="3839899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7" name="직사각형 226"/>
              <p:cNvSpPr/>
              <p:nvPr/>
            </p:nvSpPr>
            <p:spPr>
              <a:xfrm>
                <a:off x="10401461" y="4097549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8" name="직사각형 227"/>
              <p:cNvSpPr/>
              <p:nvPr/>
            </p:nvSpPr>
            <p:spPr>
              <a:xfrm>
                <a:off x="10401461" y="4355199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9" name="직사각형 228"/>
              <p:cNvSpPr/>
              <p:nvPr/>
            </p:nvSpPr>
            <p:spPr>
              <a:xfrm>
                <a:off x="13729291" y="2817379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0" name="직사각형 229"/>
              <p:cNvSpPr/>
              <p:nvPr/>
            </p:nvSpPr>
            <p:spPr>
              <a:xfrm>
                <a:off x="13729291" y="3076644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1" name="직사각형 230"/>
              <p:cNvSpPr/>
              <p:nvPr/>
            </p:nvSpPr>
            <p:spPr>
              <a:xfrm>
                <a:off x="13729291" y="3328305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2" name="직사각형 231"/>
              <p:cNvSpPr/>
              <p:nvPr/>
            </p:nvSpPr>
            <p:spPr>
              <a:xfrm>
                <a:off x="13729291" y="3579966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3" name="직사각형 232"/>
              <p:cNvSpPr/>
              <p:nvPr/>
            </p:nvSpPr>
            <p:spPr>
              <a:xfrm>
                <a:off x="13729291" y="3839231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4" name="직사각형 233"/>
              <p:cNvSpPr/>
              <p:nvPr/>
            </p:nvSpPr>
            <p:spPr>
              <a:xfrm>
                <a:off x="13729291" y="4083627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5" name="직사각형 234"/>
              <p:cNvSpPr/>
              <p:nvPr/>
            </p:nvSpPr>
            <p:spPr>
              <a:xfrm>
                <a:off x="13729291" y="4328023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6" name="직사각형 235"/>
              <p:cNvSpPr/>
              <p:nvPr/>
            </p:nvSpPr>
            <p:spPr>
              <a:xfrm>
                <a:off x="10401148" y="2171720"/>
                <a:ext cx="1735910" cy="15612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7E94EC98-34D0-7435-1820-FF7AA288B001}"/>
                  </a:ext>
                </a:extLst>
              </p:cNvPr>
              <p:cNvSpPr/>
              <p:nvPr/>
            </p:nvSpPr>
            <p:spPr>
              <a:xfrm>
                <a:off x="12624825" y="4608318"/>
                <a:ext cx="519373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농지 비고</a:t>
                </a: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E85A818B-D2BD-B711-050A-8A116BFE3467}"/>
                  </a:ext>
                </a:extLst>
              </p:cNvPr>
              <p:cNvSpPr/>
              <p:nvPr/>
            </p:nvSpPr>
            <p:spPr>
              <a:xfrm>
                <a:off x="13729291" y="4594883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9" name="직사각형 248"/>
            <p:cNvSpPr/>
            <p:nvPr/>
          </p:nvSpPr>
          <p:spPr>
            <a:xfrm>
              <a:off x="15435703" y="1820446"/>
              <a:ext cx="12022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en-US" altLang="ko-KR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X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250" name="직사각형 249"/>
            <p:cNvSpPr/>
            <p:nvPr/>
          </p:nvSpPr>
          <p:spPr>
            <a:xfrm>
              <a:off x="15356127" y="1808422"/>
              <a:ext cx="299574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1" name="직사각형 250"/>
            <p:cNvSpPr/>
            <p:nvPr/>
          </p:nvSpPr>
          <p:spPr>
            <a:xfrm>
              <a:off x="14875262" y="1820446"/>
              <a:ext cx="31258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저장</a:t>
              </a:r>
            </a:p>
          </p:txBody>
        </p:sp>
        <p:sp>
          <p:nvSpPr>
            <p:cNvPr id="252" name="직사각형 251"/>
            <p:cNvSpPr/>
            <p:nvPr/>
          </p:nvSpPr>
          <p:spPr>
            <a:xfrm>
              <a:off x="14853340" y="1806346"/>
              <a:ext cx="362484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8" name="직사각형 167"/>
          <p:cNvSpPr/>
          <p:nvPr/>
        </p:nvSpPr>
        <p:spPr>
          <a:xfrm>
            <a:off x="5969208" y="841919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추가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69" name="직사각형 168"/>
          <p:cNvSpPr/>
          <p:nvPr/>
        </p:nvSpPr>
        <p:spPr>
          <a:xfrm>
            <a:off x="6546869" y="841919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확정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70" name="직사각형 169"/>
          <p:cNvSpPr/>
          <p:nvPr/>
        </p:nvSpPr>
        <p:spPr>
          <a:xfrm>
            <a:off x="5173540" y="841919"/>
            <a:ext cx="625491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fontAlgn="base">
              <a:lnSpc>
                <a:spcPct val="160000"/>
              </a:lnSpc>
            </a:pPr>
            <a:r>
              <a:rPr lang="ko-KR" altLang="en-US" sz="1000" b="1" kern="0" dirty="0" err="1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자격검증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51BF1D73-9450-5548-607E-FBAC74A7B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310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347244"/>
              </p:ext>
            </p:extLst>
          </p:nvPr>
        </p:nvGraphicFramePr>
        <p:xfrm>
          <a:off x="34923" y="2018910"/>
          <a:ext cx="6919429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29039">
                  <a:extLst>
                    <a:ext uri="{9D8B030D-6E8A-4147-A177-3AD203B41FA5}">
                      <a16:colId xmlns:a16="http://schemas.microsoft.com/office/drawing/2014/main" val="178940571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469977162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109906213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6591066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1071944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고유번호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관할기관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/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생년월일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거주마을명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핸드폰번호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자격검증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상세보기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정보입력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고촌읍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54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121758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09078" y="1669480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7839" y="1679703"/>
            <a:ext cx="1356999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신청인 </a:t>
            </a:r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관할기관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627513" y="1669480"/>
            <a:ext cx="1473135" cy="235890"/>
            <a:chOff x="4121374" y="1105730"/>
            <a:chExt cx="1473135" cy="235890"/>
          </a:xfrm>
        </p:grpSpPr>
        <p:sp>
          <p:nvSpPr>
            <p:cNvPr id="5" name="직사각형 4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4121374" y="1116689"/>
              <a:ext cx="731537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신청인명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2137485" y="1679705"/>
            <a:ext cx="350865" cy="178505"/>
            <a:chOff x="1612114" y="2740421"/>
            <a:chExt cx="350865" cy="178505"/>
          </a:xfrm>
        </p:grpSpPr>
        <p:sp>
          <p:nvSpPr>
            <p:cNvPr id="10" name="직사각형 9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46" name="직사각형 4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49" name="직사각형 48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29" name="텍스트 개체 틀 2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ko-KR" altLang="en-US" dirty="0"/>
              <a:t> 및 검증</a:t>
            </a:r>
          </a:p>
        </p:txBody>
      </p:sp>
      <p:sp>
        <p:nvSpPr>
          <p:cNvPr id="30" name="텍스트 개체 틀 2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1" name="텍스트 개체 틀 3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2" name="텍스트 개체 틀 3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8"/>
          </p:nvPr>
        </p:nvSpPr>
        <p:spPr>
          <a:xfrm>
            <a:off x="863124" y="385431"/>
            <a:ext cx="8280877" cy="346640"/>
          </a:xfrm>
        </p:spPr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/>
              <a:t>신청자료입력</a:t>
            </a:r>
          </a:p>
        </p:txBody>
      </p:sp>
      <p:sp>
        <p:nvSpPr>
          <p:cNvPr id="34" name="텍스트 개체 틀 3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 err="1"/>
              <a:t>버튼설명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조회</a:t>
            </a:r>
            <a:r>
              <a:rPr lang="en-US" altLang="ko-KR" sz="1100" dirty="0"/>
              <a:t>:               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    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en-US" altLang="ko-KR" sz="1100" dirty="0"/>
              <a:t>+: </a:t>
            </a:r>
            <a:r>
              <a:rPr lang="ko-KR" altLang="en-US" sz="1100" dirty="0"/>
              <a:t>상세 데이터를 볼 수 있는 레이어 팝업 생성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 err="1"/>
              <a:t>정보입력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조합</a:t>
            </a:r>
            <a:r>
              <a:rPr lang="en-US" altLang="ko-KR" sz="1100" dirty="0"/>
              <a:t>, </a:t>
            </a:r>
            <a:r>
              <a:rPr lang="ko-KR" altLang="en-US" sz="1100" dirty="0"/>
              <a:t>물품 데이터 기입하는 레이어 팝업 생성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endParaRPr lang="en-US" altLang="ko-KR" sz="1100" dirty="0"/>
          </a:p>
          <a:p>
            <a:r>
              <a:rPr lang="en-US" altLang="ko-KR" dirty="0"/>
              <a:t>&lt;</a:t>
            </a:r>
            <a:r>
              <a:rPr lang="ko-KR" altLang="en-US" dirty="0"/>
              <a:t>조회 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 </a:t>
            </a:r>
            <a:r>
              <a:rPr lang="en-US" altLang="ko-KR" sz="1100" dirty="0"/>
              <a:t>: </a:t>
            </a:r>
            <a:r>
              <a:rPr lang="ko-KR" altLang="en-US" sz="1100" dirty="0"/>
              <a:t>기본 조회는 </a:t>
            </a:r>
            <a:r>
              <a:rPr lang="ko-KR" altLang="en-US" sz="1100" dirty="0" err="1"/>
              <a:t>당해년도이며</a:t>
            </a:r>
            <a:r>
              <a:rPr lang="ko-KR" altLang="en-US" sz="1100" dirty="0"/>
              <a:t>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/>
              <a:t>조회 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신청인관할기관 </a:t>
            </a:r>
            <a:r>
              <a:rPr lang="en-US" altLang="ko-KR" sz="1100" dirty="0"/>
              <a:t>: </a:t>
            </a:r>
            <a:r>
              <a:rPr lang="ko-KR" altLang="en-US" sz="1100" dirty="0"/>
              <a:t>관할기관명으로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신청인명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신청인명으로 검색</a:t>
            </a:r>
            <a:endParaRPr lang="en-US" altLang="ko-KR" sz="1100" dirty="0"/>
          </a:p>
        </p:txBody>
      </p:sp>
      <p:sp>
        <p:nvSpPr>
          <p:cNvPr id="76" name="직사각형 75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5837993" y="2456572"/>
            <a:ext cx="350865" cy="1273004"/>
            <a:chOff x="6453294" y="2456572"/>
            <a:chExt cx="350865" cy="1273004"/>
          </a:xfrm>
        </p:grpSpPr>
        <p:grpSp>
          <p:nvGrpSpPr>
            <p:cNvPr id="77" name="그룹 76"/>
            <p:cNvGrpSpPr/>
            <p:nvPr/>
          </p:nvGrpSpPr>
          <p:grpSpPr>
            <a:xfrm>
              <a:off x="6453294" y="2461597"/>
              <a:ext cx="350865" cy="178505"/>
              <a:chOff x="1612114" y="2740421"/>
              <a:chExt cx="350865" cy="178505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85" name="그룹 84"/>
            <p:cNvGrpSpPr/>
            <p:nvPr/>
          </p:nvGrpSpPr>
          <p:grpSpPr>
            <a:xfrm>
              <a:off x="6453294" y="2824755"/>
              <a:ext cx="350865" cy="178505"/>
              <a:chOff x="1612114" y="2740421"/>
              <a:chExt cx="350865" cy="178505"/>
            </a:xfrm>
          </p:grpSpPr>
          <p:sp>
            <p:nvSpPr>
              <p:cNvPr id="92" name="직사각형 91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직사각형 92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127" name="그룹 126"/>
            <p:cNvGrpSpPr/>
            <p:nvPr/>
          </p:nvGrpSpPr>
          <p:grpSpPr>
            <a:xfrm>
              <a:off x="6453294" y="3187913"/>
              <a:ext cx="350865" cy="178505"/>
              <a:chOff x="1612114" y="2740421"/>
              <a:chExt cx="350865" cy="178505"/>
            </a:xfrm>
          </p:grpSpPr>
          <p:sp>
            <p:nvSpPr>
              <p:cNvPr id="128" name="직사각형 127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9" name="직사각형 128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130" name="그룹 129"/>
            <p:cNvGrpSpPr/>
            <p:nvPr/>
          </p:nvGrpSpPr>
          <p:grpSpPr>
            <a:xfrm>
              <a:off x="6453294" y="3551071"/>
              <a:ext cx="350865" cy="178505"/>
              <a:chOff x="1612114" y="2740421"/>
              <a:chExt cx="350865" cy="178505"/>
            </a:xfrm>
          </p:grpSpPr>
          <p:sp>
            <p:nvSpPr>
              <p:cNvPr id="131" name="직사각형 130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직사각형 131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sp>
          <p:nvSpPr>
            <p:cNvPr id="111" name="직사각형 110"/>
            <p:cNvSpPr/>
            <p:nvPr/>
          </p:nvSpPr>
          <p:spPr>
            <a:xfrm>
              <a:off x="6458582" y="2456572"/>
              <a:ext cx="299575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4" name="직사각형 143"/>
          <p:cNvSpPr/>
          <p:nvPr/>
        </p:nvSpPr>
        <p:spPr>
          <a:xfrm rot="5400000">
            <a:off x="6553818" y="2385288"/>
            <a:ext cx="165932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ko-KR" altLang="en-US" sz="105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36" name="직사각형 135"/>
          <p:cNvSpPr/>
          <p:nvPr/>
        </p:nvSpPr>
        <p:spPr>
          <a:xfrm>
            <a:off x="6466639" y="2456572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6501493" y="2511288"/>
            <a:ext cx="235264" cy="128814"/>
            <a:chOff x="6501493" y="2511288"/>
            <a:chExt cx="235264" cy="128814"/>
          </a:xfrm>
        </p:grpSpPr>
        <p:sp>
          <p:nvSpPr>
            <p:cNvPr id="143" name="직사각형 142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5" name="그림 14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46" name="그룹 145"/>
          <p:cNvGrpSpPr/>
          <p:nvPr/>
        </p:nvGrpSpPr>
        <p:grpSpPr>
          <a:xfrm>
            <a:off x="6501111" y="2874446"/>
            <a:ext cx="235264" cy="128814"/>
            <a:chOff x="6501493" y="2511288"/>
            <a:chExt cx="235264" cy="128814"/>
          </a:xfrm>
        </p:grpSpPr>
        <p:sp>
          <p:nvSpPr>
            <p:cNvPr id="147" name="직사각형 146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8" name="그림 14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49" name="그룹 148"/>
          <p:cNvGrpSpPr/>
          <p:nvPr/>
        </p:nvGrpSpPr>
        <p:grpSpPr>
          <a:xfrm>
            <a:off x="6498794" y="3237604"/>
            <a:ext cx="235264" cy="128814"/>
            <a:chOff x="6501493" y="2511288"/>
            <a:chExt cx="235264" cy="128814"/>
          </a:xfrm>
        </p:grpSpPr>
        <p:sp>
          <p:nvSpPr>
            <p:cNvPr id="150" name="직사각형 149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1" name="그림 15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52" name="그룹 151"/>
          <p:cNvGrpSpPr/>
          <p:nvPr/>
        </p:nvGrpSpPr>
        <p:grpSpPr>
          <a:xfrm>
            <a:off x="6501490" y="3600762"/>
            <a:ext cx="235264" cy="128814"/>
            <a:chOff x="6501493" y="2511288"/>
            <a:chExt cx="235264" cy="128814"/>
          </a:xfrm>
        </p:grpSpPr>
        <p:sp>
          <p:nvSpPr>
            <p:cNvPr id="153" name="직사각형 152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4" name="그림 15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19D4BD-8BF2-1A3F-4A03-FDF0F0B95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81441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347244"/>
              </p:ext>
            </p:extLst>
          </p:nvPr>
        </p:nvGraphicFramePr>
        <p:xfrm>
          <a:off x="34923" y="2018910"/>
          <a:ext cx="6919429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29039">
                  <a:extLst>
                    <a:ext uri="{9D8B030D-6E8A-4147-A177-3AD203B41FA5}">
                      <a16:colId xmlns:a16="http://schemas.microsoft.com/office/drawing/2014/main" val="178940571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469977162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109906213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6591066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1071944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고유번호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관할기관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/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생년월일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거주마을명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핸드폰번호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자격검증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상세보기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정보입력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고촌읍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54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121758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09078" y="1669480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7839" y="1679703"/>
            <a:ext cx="1356999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신청인 </a:t>
            </a:r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관할기관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627513" y="1669480"/>
            <a:ext cx="1473135" cy="235890"/>
            <a:chOff x="4121374" y="1105730"/>
            <a:chExt cx="1473135" cy="235890"/>
          </a:xfrm>
        </p:grpSpPr>
        <p:sp>
          <p:nvSpPr>
            <p:cNvPr id="5" name="직사각형 4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4121374" y="1116689"/>
              <a:ext cx="731537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신청인명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2137485" y="1679705"/>
            <a:ext cx="350865" cy="178505"/>
            <a:chOff x="1612114" y="2740421"/>
            <a:chExt cx="350865" cy="178505"/>
          </a:xfrm>
        </p:grpSpPr>
        <p:sp>
          <p:nvSpPr>
            <p:cNvPr id="10" name="직사각형 9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46" name="직사각형 4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49" name="직사각형 48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29" name="텍스트 개체 틀 2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ko-KR" altLang="en-US" dirty="0"/>
              <a:t> 및 검증</a:t>
            </a:r>
          </a:p>
        </p:txBody>
      </p:sp>
      <p:sp>
        <p:nvSpPr>
          <p:cNvPr id="30" name="텍스트 개체 틀 2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1" name="텍스트 개체 틀 3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2" name="텍스트 개체 틀 3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8"/>
          </p:nvPr>
        </p:nvSpPr>
        <p:spPr>
          <a:xfrm>
            <a:off x="863124" y="385431"/>
            <a:ext cx="8280877" cy="346640"/>
          </a:xfrm>
        </p:spPr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/>
              <a:t>신청자료입력</a:t>
            </a:r>
            <a:r>
              <a:rPr lang="en-US" altLang="ko-KR" dirty="0"/>
              <a:t>(</a:t>
            </a:r>
            <a:r>
              <a:rPr lang="ko-KR" altLang="en-US" dirty="0"/>
              <a:t>상세보기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4" name="텍스트 개체 틀 3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 err="1"/>
              <a:t>버튼설명</a:t>
            </a:r>
            <a:r>
              <a:rPr lang="en-US" altLang="ko-KR" dirty="0"/>
              <a:t>&gt;</a:t>
            </a:r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en-US" altLang="ko-KR" sz="1100" dirty="0"/>
              <a:t>X : </a:t>
            </a:r>
            <a:r>
              <a:rPr lang="ko-KR" altLang="en-US" sz="1100" dirty="0"/>
              <a:t>레이어 팝업 닫기</a:t>
            </a:r>
            <a:endParaRPr lang="en-US" altLang="ko-KR" sz="1100" dirty="0"/>
          </a:p>
        </p:txBody>
      </p:sp>
      <p:sp>
        <p:nvSpPr>
          <p:cNvPr id="76" name="직사각형 75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837993" y="2461597"/>
            <a:ext cx="350865" cy="1267979"/>
            <a:chOff x="6453294" y="2461597"/>
            <a:chExt cx="350865" cy="1267979"/>
          </a:xfrm>
        </p:grpSpPr>
        <p:grpSp>
          <p:nvGrpSpPr>
            <p:cNvPr id="77" name="그룹 76"/>
            <p:cNvGrpSpPr/>
            <p:nvPr/>
          </p:nvGrpSpPr>
          <p:grpSpPr>
            <a:xfrm>
              <a:off x="6453294" y="2461597"/>
              <a:ext cx="350865" cy="178505"/>
              <a:chOff x="1612114" y="2740421"/>
              <a:chExt cx="350865" cy="178505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85" name="그룹 84"/>
            <p:cNvGrpSpPr/>
            <p:nvPr/>
          </p:nvGrpSpPr>
          <p:grpSpPr>
            <a:xfrm>
              <a:off x="6453294" y="2824755"/>
              <a:ext cx="350865" cy="178505"/>
              <a:chOff x="1612114" y="2740421"/>
              <a:chExt cx="350865" cy="178505"/>
            </a:xfrm>
          </p:grpSpPr>
          <p:sp>
            <p:nvSpPr>
              <p:cNvPr id="92" name="직사각형 91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직사각형 92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127" name="그룹 126"/>
            <p:cNvGrpSpPr/>
            <p:nvPr/>
          </p:nvGrpSpPr>
          <p:grpSpPr>
            <a:xfrm>
              <a:off x="6453294" y="3187913"/>
              <a:ext cx="350865" cy="178505"/>
              <a:chOff x="1612114" y="2740421"/>
              <a:chExt cx="350865" cy="178505"/>
            </a:xfrm>
          </p:grpSpPr>
          <p:sp>
            <p:nvSpPr>
              <p:cNvPr id="128" name="직사각형 127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9" name="직사각형 128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130" name="그룹 129"/>
            <p:cNvGrpSpPr/>
            <p:nvPr/>
          </p:nvGrpSpPr>
          <p:grpSpPr>
            <a:xfrm>
              <a:off x="6453294" y="3551071"/>
              <a:ext cx="350865" cy="178505"/>
              <a:chOff x="1612114" y="2740421"/>
              <a:chExt cx="350865" cy="178505"/>
            </a:xfrm>
          </p:grpSpPr>
          <p:sp>
            <p:nvSpPr>
              <p:cNvPr id="131" name="직사각형 130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직사각형 131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sp>
        <p:nvSpPr>
          <p:cNvPr id="144" name="직사각형 143"/>
          <p:cNvSpPr/>
          <p:nvPr/>
        </p:nvSpPr>
        <p:spPr>
          <a:xfrm rot="5400000">
            <a:off x="6553818" y="2385288"/>
            <a:ext cx="165932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ko-KR" altLang="en-US" sz="105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6501493" y="2511288"/>
            <a:ext cx="235264" cy="128814"/>
            <a:chOff x="6501493" y="2511288"/>
            <a:chExt cx="235264" cy="128814"/>
          </a:xfrm>
        </p:grpSpPr>
        <p:sp>
          <p:nvSpPr>
            <p:cNvPr id="143" name="직사각형 142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5" name="그림 14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46" name="그룹 145"/>
          <p:cNvGrpSpPr/>
          <p:nvPr/>
        </p:nvGrpSpPr>
        <p:grpSpPr>
          <a:xfrm>
            <a:off x="6501111" y="2874446"/>
            <a:ext cx="235264" cy="128814"/>
            <a:chOff x="6501493" y="2511288"/>
            <a:chExt cx="235264" cy="128814"/>
          </a:xfrm>
        </p:grpSpPr>
        <p:sp>
          <p:nvSpPr>
            <p:cNvPr id="147" name="직사각형 146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8" name="그림 14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49" name="그룹 148"/>
          <p:cNvGrpSpPr/>
          <p:nvPr/>
        </p:nvGrpSpPr>
        <p:grpSpPr>
          <a:xfrm>
            <a:off x="6498794" y="3237604"/>
            <a:ext cx="235264" cy="128814"/>
            <a:chOff x="6501493" y="2511288"/>
            <a:chExt cx="235264" cy="128814"/>
          </a:xfrm>
        </p:grpSpPr>
        <p:sp>
          <p:nvSpPr>
            <p:cNvPr id="150" name="직사각형 149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1" name="그림 15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52" name="그룹 151"/>
          <p:cNvGrpSpPr/>
          <p:nvPr/>
        </p:nvGrpSpPr>
        <p:grpSpPr>
          <a:xfrm>
            <a:off x="6501490" y="3600762"/>
            <a:ext cx="235264" cy="128814"/>
            <a:chOff x="6501493" y="2511288"/>
            <a:chExt cx="235264" cy="128814"/>
          </a:xfrm>
        </p:grpSpPr>
        <p:sp>
          <p:nvSpPr>
            <p:cNvPr id="153" name="직사각형 152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4" name="그림 15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78" name="그룹 177"/>
          <p:cNvGrpSpPr/>
          <p:nvPr/>
        </p:nvGrpSpPr>
        <p:grpSpPr>
          <a:xfrm>
            <a:off x="134013" y="1529151"/>
            <a:ext cx="6547714" cy="4380655"/>
            <a:chOff x="9302897" y="1684330"/>
            <a:chExt cx="6547714" cy="4380655"/>
          </a:xfrm>
        </p:grpSpPr>
        <p:sp>
          <p:nvSpPr>
            <p:cNvPr id="179" name="직사각형 178"/>
            <p:cNvSpPr/>
            <p:nvPr/>
          </p:nvSpPr>
          <p:spPr>
            <a:xfrm>
              <a:off x="9302897" y="1684330"/>
              <a:ext cx="6547714" cy="4380655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직사각형 179"/>
            <p:cNvSpPr/>
            <p:nvPr/>
          </p:nvSpPr>
          <p:spPr>
            <a:xfrm>
              <a:off x="9443001" y="1726916"/>
              <a:ext cx="6251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상세보기</a:t>
              </a:r>
            </a:p>
          </p:txBody>
        </p:sp>
        <p:sp>
          <p:nvSpPr>
            <p:cNvPr id="181" name="직사각형 180"/>
            <p:cNvSpPr/>
            <p:nvPr/>
          </p:nvSpPr>
          <p:spPr>
            <a:xfrm>
              <a:off x="9472575" y="2400087"/>
              <a:ext cx="60593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신청자정보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82" name="직사각형 181"/>
            <p:cNvSpPr/>
            <p:nvPr/>
          </p:nvSpPr>
          <p:spPr>
            <a:xfrm>
              <a:off x="9468603" y="2060245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고유번호</a:t>
              </a:r>
            </a:p>
          </p:txBody>
        </p:sp>
        <p:sp>
          <p:nvSpPr>
            <p:cNvPr id="183" name="직사각형 182"/>
            <p:cNvSpPr/>
            <p:nvPr/>
          </p:nvSpPr>
          <p:spPr>
            <a:xfrm>
              <a:off x="9462236" y="2934635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신청인명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84" name="직사각형 183"/>
            <p:cNvSpPr/>
            <p:nvPr/>
          </p:nvSpPr>
          <p:spPr>
            <a:xfrm>
              <a:off x="9472575" y="3195143"/>
              <a:ext cx="36548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마을명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85" name="직사각형 184"/>
            <p:cNvSpPr/>
            <p:nvPr/>
          </p:nvSpPr>
          <p:spPr>
            <a:xfrm>
              <a:off x="12784443" y="2681941"/>
              <a:ext cx="588303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관내</a:t>
              </a:r>
              <a:r>
                <a:rPr lang="en-US" altLang="ko-KR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/</a:t>
              </a:r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관외</a:t>
              </a:r>
            </a:p>
          </p:txBody>
        </p:sp>
        <p:sp>
          <p:nvSpPr>
            <p:cNvPr id="186" name="직사각형 185"/>
            <p:cNvSpPr/>
            <p:nvPr/>
          </p:nvSpPr>
          <p:spPr>
            <a:xfrm>
              <a:off x="12784443" y="2938542"/>
              <a:ext cx="492122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생년월일</a:t>
              </a:r>
            </a:p>
          </p:txBody>
        </p:sp>
        <p:sp>
          <p:nvSpPr>
            <p:cNvPr id="187" name="직사각형 186"/>
            <p:cNvSpPr/>
            <p:nvPr/>
          </p:nvSpPr>
          <p:spPr>
            <a:xfrm>
              <a:off x="12784443" y="3195143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지번주소</a:t>
              </a:r>
            </a:p>
          </p:txBody>
        </p:sp>
        <p:sp>
          <p:nvSpPr>
            <p:cNvPr id="188" name="직사각형 187"/>
            <p:cNvSpPr/>
            <p:nvPr/>
          </p:nvSpPr>
          <p:spPr>
            <a:xfrm>
              <a:off x="12784443" y="3447081"/>
              <a:ext cx="60593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핸드폰번호</a:t>
              </a:r>
            </a:p>
          </p:txBody>
        </p:sp>
        <p:sp>
          <p:nvSpPr>
            <p:cNvPr id="189" name="직사각형 188"/>
            <p:cNvSpPr/>
            <p:nvPr/>
          </p:nvSpPr>
          <p:spPr>
            <a:xfrm>
              <a:off x="9462236" y="3449671"/>
              <a:ext cx="601127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도로명주소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90" name="직사각형 189"/>
            <p:cNvSpPr/>
            <p:nvPr/>
          </p:nvSpPr>
          <p:spPr>
            <a:xfrm>
              <a:off x="9472575" y="3702652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전화번호</a:t>
              </a:r>
            </a:p>
          </p:txBody>
        </p:sp>
        <p:sp>
          <p:nvSpPr>
            <p:cNvPr id="191" name="직사각형 190"/>
            <p:cNvSpPr/>
            <p:nvPr/>
          </p:nvSpPr>
          <p:spPr>
            <a:xfrm>
              <a:off x="9462236" y="2676985"/>
              <a:ext cx="495328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관할기관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192" name="직사각형 191"/>
            <p:cNvSpPr/>
            <p:nvPr/>
          </p:nvSpPr>
          <p:spPr>
            <a:xfrm>
              <a:off x="10560358" y="2670737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3" name="직사각형 192"/>
            <p:cNvSpPr/>
            <p:nvPr/>
          </p:nvSpPr>
          <p:spPr>
            <a:xfrm>
              <a:off x="10560358" y="2929512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4" name="직사각형 193"/>
            <p:cNvSpPr/>
            <p:nvPr/>
          </p:nvSpPr>
          <p:spPr>
            <a:xfrm>
              <a:off x="10560358" y="3188894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5" name="직사각형 194"/>
            <p:cNvSpPr/>
            <p:nvPr/>
          </p:nvSpPr>
          <p:spPr>
            <a:xfrm>
              <a:off x="10560358" y="3448276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6" name="직사각형 195"/>
            <p:cNvSpPr/>
            <p:nvPr/>
          </p:nvSpPr>
          <p:spPr>
            <a:xfrm>
              <a:off x="10560358" y="3707658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7" name="직사각형 196"/>
            <p:cNvSpPr/>
            <p:nvPr/>
          </p:nvSpPr>
          <p:spPr>
            <a:xfrm>
              <a:off x="13888188" y="2677939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8" name="직사각형 197"/>
            <p:cNvSpPr/>
            <p:nvPr/>
          </p:nvSpPr>
          <p:spPr>
            <a:xfrm>
              <a:off x="13888188" y="292471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9" name="직사각형 198"/>
            <p:cNvSpPr/>
            <p:nvPr/>
          </p:nvSpPr>
          <p:spPr>
            <a:xfrm>
              <a:off x="13888188" y="3171491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0" name="직사각형 199"/>
            <p:cNvSpPr/>
            <p:nvPr/>
          </p:nvSpPr>
          <p:spPr>
            <a:xfrm>
              <a:off x="13888188" y="3418267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1" name="직사각형 200"/>
            <p:cNvSpPr/>
            <p:nvPr/>
          </p:nvSpPr>
          <p:spPr>
            <a:xfrm>
              <a:off x="10560045" y="2071875"/>
              <a:ext cx="1735910" cy="1561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2" name="직사각형 201"/>
            <p:cNvSpPr/>
            <p:nvPr/>
          </p:nvSpPr>
          <p:spPr>
            <a:xfrm>
              <a:off x="15542691" y="1746081"/>
              <a:ext cx="12022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en-US" altLang="ko-KR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X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203" name="직사각형 202"/>
            <p:cNvSpPr/>
            <p:nvPr/>
          </p:nvSpPr>
          <p:spPr>
            <a:xfrm>
              <a:off x="15463115" y="1734057"/>
              <a:ext cx="299574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" name="직사각형 203"/>
            <p:cNvSpPr/>
            <p:nvPr/>
          </p:nvSpPr>
          <p:spPr>
            <a:xfrm>
              <a:off x="15294772" y="1746081"/>
              <a:ext cx="64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pic>
          <p:nvPicPr>
            <p:cNvPr id="206" name="그림 205"/>
            <p:cNvPicPr>
              <a:picLocks noChangeAspect="1"/>
            </p:cNvPicPr>
            <p:nvPr/>
          </p:nvPicPr>
          <p:blipFill rotWithShape="1">
            <a:blip r:embed="rId3"/>
            <a:srcRect r="11731"/>
            <a:stretch/>
          </p:blipFill>
          <p:spPr>
            <a:xfrm>
              <a:off x="9360835" y="4003208"/>
              <a:ext cx="6361249" cy="1902117"/>
            </a:xfrm>
            <a:prstGeom prst="rect">
              <a:avLst/>
            </a:prstGeom>
          </p:spPr>
        </p:pic>
      </p:grp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CB7E7F-C4C8-4FF4-0473-E2FD23384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3493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34923" y="2018910"/>
          <a:ext cx="6919429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29039">
                  <a:extLst>
                    <a:ext uri="{9D8B030D-6E8A-4147-A177-3AD203B41FA5}">
                      <a16:colId xmlns:a16="http://schemas.microsoft.com/office/drawing/2014/main" val="178940571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469977162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109906213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6591066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1071944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고유번호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관할기관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/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생년월일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거주마을명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핸드폰번호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자격검증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상세보기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정보입력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고촌읍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54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121758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09078" y="1669480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7839" y="1679703"/>
            <a:ext cx="1356999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신청인 </a:t>
            </a:r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관할기관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627513" y="1669480"/>
            <a:ext cx="1473135" cy="235890"/>
            <a:chOff x="4121374" y="1105730"/>
            <a:chExt cx="1473135" cy="235890"/>
          </a:xfrm>
        </p:grpSpPr>
        <p:sp>
          <p:nvSpPr>
            <p:cNvPr id="5" name="직사각형 4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4121374" y="1116689"/>
              <a:ext cx="731537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신청인명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2137485" y="1679705"/>
            <a:ext cx="350865" cy="178505"/>
            <a:chOff x="1612114" y="2740421"/>
            <a:chExt cx="350865" cy="178505"/>
          </a:xfrm>
        </p:grpSpPr>
        <p:sp>
          <p:nvSpPr>
            <p:cNvPr id="10" name="직사각형 9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46" name="직사각형 4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49" name="직사각형 48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29" name="텍스트 개체 틀 2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ko-KR" altLang="en-US" dirty="0"/>
              <a:t> 및 검증</a:t>
            </a:r>
          </a:p>
        </p:txBody>
      </p:sp>
      <p:sp>
        <p:nvSpPr>
          <p:cNvPr id="30" name="텍스트 개체 틀 2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1" name="텍스트 개체 틀 3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2" name="텍스트 개체 틀 3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8"/>
          </p:nvPr>
        </p:nvSpPr>
        <p:spPr>
          <a:xfrm>
            <a:off x="863124" y="385431"/>
            <a:ext cx="8280877" cy="346640"/>
          </a:xfrm>
        </p:spPr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/>
              <a:t>신청자료입력</a:t>
            </a:r>
            <a:r>
              <a:rPr lang="en-US" altLang="ko-KR" dirty="0"/>
              <a:t>(</a:t>
            </a:r>
            <a:r>
              <a:rPr lang="ko-KR" altLang="en-US" dirty="0" err="1"/>
              <a:t>정보입력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4" name="텍스트 개체 틀 3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 err="1"/>
              <a:t>버튼설명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수정</a:t>
            </a:r>
            <a:r>
              <a:rPr lang="en-US" altLang="ko-KR" sz="1100" dirty="0"/>
              <a:t>: </a:t>
            </a:r>
            <a:r>
              <a:rPr lang="ko-KR" altLang="en-US" sz="1100" dirty="0"/>
              <a:t>데이터를 수정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저장</a:t>
            </a:r>
            <a:r>
              <a:rPr lang="en-US" altLang="ko-KR" sz="1100" dirty="0"/>
              <a:t>: </a:t>
            </a:r>
            <a:r>
              <a:rPr lang="ko-KR" altLang="en-US" sz="1100" dirty="0"/>
              <a:t>변경 데이터 저장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en-US" altLang="ko-KR" sz="1100" dirty="0"/>
              <a:t>X : </a:t>
            </a:r>
            <a:r>
              <a:rPr lang="ko-KR" altLang="en-US" sz="1100" dirty="0"/>
              <a:t>레이어 팝업 닫기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 err="1"/>
              <a:t>소속농협</a:t>
            </a:r>
            <a:r>
              <a:rPr lang="en-US" altLang="ko-KR" sz="1100" dirty="0"/>
              <a:t>: </a:t>
            </a:r>
            <a:r>
              <a:rPr lang="ko-KR" altLang="en-US" sz="1100" dirty="0"/>
              <a:t>지역조합관리 데이터와 연동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공급농협</a:t>
            </a:r>
            <a:r>
              <a:rPr lang="en-US" altLang="ko-KR" sz="1100" dirty="0"/>
              <a:t>: </a:t>
            </a:r>
            <a:r>
              <a:rPr lang="ko-KR" altLang="en-US" sz="1100" dirty="0"/>
              <a:t>지역조합관리 데이터와 연동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 err="1"/>
              <a:t>물품선택</a:t>
            </a:r>
            <a:r>
              <a:rPr lang="en-US" altLang="ko-KR" sz="1100" dirty="0"/>
              <a:t>: </a:t>
            </a:r>
            <a:r>
              <a:rPr lang="ko-KR" altLang="en-US" sz="1100" dirty="0"/>
              <a:t>지원물품관리검색 레이어 팝업생성하여 </a:t>
            </a:r>
            <a:r>
              <a:rPr lang="ko-KR" altLang="en-US" sz="1100" dirty="0" err="1"/>
              <a:t>업체명</a:t>
            </a:r>
            <a:r>
              <a:rPr lang="en-US" altLang="ko-KR" sz="1100" dirty="0"/>
              <a:t>, </a:t>
            </a:r>
            <a:r>
              <a:rPr lang="ko-KR" altLang="en-US" sz="1100" dirty="0"/>
              <a:t>상품명</a:t>
            </a:r>
            <a:r>
              <a:rPr lang="en-US" altLang="ko-KR" sz="1100" dirty="0"/>
              <a:t>, </a:t>
            </a:r>
            <a:r>
              <a:rPr lang="ko-KR" altLang="en-US" sz="1100" dirty="0"/>
              <a:t>제형</a:t>
            </a:r>
            <a:r>
              <a:rPr lang="en-US" altLang="ko-KR" sz="1100" dirty="0"/>
              <a:t>, </a:t>
            </a:r>
            <a:r>
              <a:rPr lang="ko-KR" altLang="en-US" sz="1100" dirty="0"/>
              <a:t>규격</a:t>
            </a:r>
            <a:r>
              <a:rPr lang="en-US" altLang="ko-KR" sz="1100" dirty="0"/>
              <a:t>,</a:t>
            </a:r>
            <a:r>
              <a:rPr lang="ko-KR" altLang="en-US" sz="1100" dirty="0"/>
              <a:t>단가 선택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endParaRPr lang="en-US" altLang="ko-KR" sz="1100" dirty="0"/>
          </a:p>
          <a:p>
            <a:r>
              <a:rPr lang="en-US" altLang="ko-KR" dirty="0"/>
              <a:t>&lt;</a:t>
            </a:r>
            <a:r>
              <a:rPr lang="ko-KR" altLang="en-US" dirty="0"/>
              <a:t>조회 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 </a:t>
            </a:r>
            <a:r>
              <a:rPr lang="en-US" altLang="ko-KR" sz="1100" dirty="0"/>
              <a:t>: </a:t>
            </a:r>
            <a:r>
              <a:rPr lang="ko-KR" altLang="en-US" sz="1100" dirty="0"/>
              <a:t>기본 조회는 </a:t>
            </a:r>
            <a:r>
              <a:rPr lang="ko-KR" altLang="en-US" sz="1100" dirty="0" err="1"/>
              <a:t>당해년도이며</a:t>
            </a:r>
            <a:r>
              <a:rPr lang="ko-KR" altLang="en-US" sz="1100" dirty="0"/>
              <a:t>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/>
              <a:t>조회 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신청인관할기관 </a:t>
            </a:r>
            <a:r>
              <a:rPr lang="en-US" altLang="ko-KR" sz="1100" dirty="0"/>
              <a:t>: </a:t>
            </a:r>
            <a:r>
              <a:rPr lang="ko-KR" altLang="en-US" sz="1100" dirty="0"/>
              <a:t>관할기관명으로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신청인명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신청인명으로 검색</a:t>
            </a:r>
            <a:endParaRPr lang="en-US" altLang="ko-KR" sz="1100" dirty="0"/>
          </a:p>
        </p:txBody>
      </p:sp>
      <p:sp>
        <p:nvSpPr>
          <p:cNvPr id="76" name="직사각형 75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837993" y="2461597"/>
            <a:ext cx="350865" cy="1267979"/>
            <a:chOff x="6453294" y="2461597"/>
            <a:chExt cx="350865" cy="1267979"/>
          </a:xfrm>
        </p:grpSpPr>
        <p:grpSp>
          <p:nvGrpSpPr>
            <p:cNvPr id="77" name="그룹 76"/>
            <p:cNvGrpSpPr/>
            <p:nvPr/>
          </p:nvGrpSpPr>
          <p:grpSpPr>
            <a:xfrm>
              <a:off x="6453294" y="2461597"/>
              <a:ext cx="350865" cy="178505"/>
              <a:chOff x="1612114" y="2740421"/>
              <a:chExt cx="350865" cy="178505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85" name="그룹 84"/>
            <p:cNvGrpSpPr/>
            <p:nvPr/>
          </p:nvGrpSpPr>
          <p:grpSpPr>
            <a:xfrm>
              <a:off x="6453294" y="2824755"/>
              <a:ext cx="350865" cy="178505"/>
              <a:chOff x="1612114" y="2740421"/>
              <a:chExt cx="350865" cy="178505"/>
            </a:xfrm>
          </p:grpSpPr>
          <p:sp>
            <p:nvSpPr>
              <p:cNvPr id="92" name="직사각형 91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직사각형 92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127" name="그룹 126"/>
            <p:cNvGrpSpPr/>
            <p:nvPr/>
          </p:nvGrpSpPr>
          <p:grpSpPr>
            <a:xfrm>
              <a:off x="6453294" y="3187913"/>
              <a:ext cx="350865" cy="178505"/>
              <a:chOff x="1612114" y="2740421"/>
              <a:chExt cx="350865" cy="178505"/>
            </a:xfrm>
          </p:grpSpPr>
          <p:sp>
            <p:nvSpPr>
              <p:cNvPr id="128" name="직사각형 127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9" name="직사각형 128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130" name="그룹 129"/>
            <p:cNvGrpSpPr/>
            <p:nvPr/>
          </p:nvGrpSpPr>
          <p:grpSpPr>
            <a:xfrm>
              <a:off x="6453294" y="3551071"/>
              <a:ext cx="350865" cy="178505"/>
              <a:chOff x="1612114" y="2740421"/>
              <a:chExt cx="350865" cy="178505"/>
            </a:xfrm>
          </p:grpSpPr>
          <p:sp>
            <p:nvSpPr>
              <p:cNvPr id="131" name="직사각형 130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직사각형 131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sp>
        <p:nvSpPr>
          <p:cNvPr id="144" name="직사각형 143"/>
          <p:cNvSpPr/>
          <p:nvPr/>
        </p:nvSpPr>
        <p:spPr>
          <a:xfrm rot="5400000">
            <a:off x="6553818" y="2385288"/>
            <a:ext cx="165932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ko-KR" altLang="en-US" sz="105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6501493" y="2511288"/>
            <a:ext cx="235264" cy="128814"/>
            <a:chOff x="6501493" y="2511288"/>
            <a:chExt cx="235264" cy="128814"/>
          </a:xfrm>
        </p:grpSpPr>
        <p:sp>
          <p:nvSpPr>
            <p:cNvPr id="143" name="직사각형 142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5" name="그림 14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46" name="그룹 145"/>
          <p:cNvGrpSpPr/>
          <p:nvPr/>
        </p:nvGrpSpPr>
        <p:grpSpPr>
          <a:xfrm>
            <a:off x="6501111" y="2874446"/>
            <a:ext cx="235264" cy="128814"/>
            <a:chOff x="6501493" y="2511288"/>
            <a:chExt cx="235264" cy="128814"/>
          </a:xfrm>
        </p:grpSpPr>
        <p:sp>
          <p:nvSpPr>
            <p:cNvPr id="147" name="직사각형 146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8" name="그림 14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49" name="그룹 148"/>
          <p:cNvGrpSpPr/>
          <p:nvPr/>
        </p:nvGrpSpPr>
        <p:grpSpPr>
          <a:xfrm>
            <a:off x="6498794" y="3237604"/>
            <a:ext cx="235264" cy="128814"/>
            <a:chOff x="6501493" y="2511288"/>
            <a:chExt cx="235264" cy="128814"/>
          </a:xfrm>
        </p:grpSpPr>
        <p:sp>
          <p:nvSpPr>
            <p:cNvPr id="150" name="직사각형 149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1" name="그림 15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52" name="그룹 151"/>
          <p:cNvGrpSpPr/>
          <p:nvPr/>
        </p:nvGrpSpPr>
        <p:grpSpPr>
          <a:xfrm>
            <a:off x="6501490" y="3600762"/>
            <a:ext cx="235264" cy="128814"/>
            <a:chOff x="6501493" y="2511288"/>
            <a:chExt cx="235264" cy="128814"/>
          </a:xfrm>
        </p:grpSpPr>
        <p:sp>
          <p:nvSpPr>
            <p:cNvPr id="153" name="직사각형 152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4" name="그림 15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sp>
        <p:nvSpPr>
          <p:cNvPr id="58" name="직사각형 57"/>
          <p:cNvSpPr/>
          <p:nvPr/>
        </p:nvSpPr>
        <p:spPr>
          <a:xfrm>
            <a:off x="42800" y="905344"/>
            <a:ext cx="6911552" cy="446675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103378" y="1008099"/>
            <a:ext cx="729454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정보입력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6703316" y="1001784"/>
            <a:ext cx="120240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r" fontAlgn="base"/>
            <a:r>
              <a:rPr lang="en-US" altLang="ko-KR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X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6623740" y="989760"/>
            <a:ext cx="299610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6142874" y="1001784"/>
            <a:ext cx="312623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저장</a:t>
            </a:r>
          </a:p>
        </p:txBody>
      </p:sp>
      <p:sp>
        <p:nvSpPr>
          <p:cNvPr id="63" name="직사각형 62"/>
          <p:cNvSpPr/>
          <p:nvPr/>
        </p:nvSpPr>
        <p:spPr>
          <a:xfrm>
            <a:off x="6120952" y="987684"/>
            <a:ext cx="362527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/>
          <p:cNvSpPr/>
          <p:nvPr/>
        </p:nvSpPr>
        <p:spPr>
          <a:xfrm>
            <a:off x="5640086" y="1001784"/>
            <a:ext cx="312623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수정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5618164" y="987684"/>
            <a:ext cx="362527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7" name="그림 1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028" y="1432343"/>
            <a:ext cx="6312678" cy="378539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4965A53-6C67-54A5-174E-6CB0293FCAE6}"/>
              </a:ext>
            </a:extLst>
          </p:cNvPr>
          <p:cNvSpPr/>
          <p:nvPr/>
        </p:nvSpPr>
        <p:spPr>
          <a:xfrm>
            <a:off x="1254125" y="1887848"/>
            <a:ext cx="2471934" cy="142658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18D2F38-AC46-1B2A-B186-9D012F091BB7}"/>
              </a:ext>
            </a:extLst>
          </p:cNvPr>
          <p:cNvSpPr/>
          <p:nvPr/>
        </p:nvSpPr>
        <p:spPr>
          <a:xfrm>
            <a:off x="3960415" y="1887848"/>
            <a:ext cx="2471934" cy="142658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0823C0F7-0D5D-1322-4F1C-D7D3FAC4F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9182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34923" y="2018910"/>
          <a:ext cx="6919429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29039">
                  <a:extLst>
                    <a:ext uri="{9D8B030D-6E8A-4147-A177-3AD203B41FA5}">
                      <a16:colId xmlns:a16="http://schemas.microsoft.com/office/drawing/2014/main" val="178940571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469977162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1099062139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3265910666"/>
                    </a:ext>
                  </a:extLst>
                </a:gridCol>
                <a:gridCol w="629039">
                  <a:extLst>
                    <a:ext uri="{9D8B030D-6E8A-4147-A177-3AD203B41FA5}">
                      <a16:colId xmlns:a16="http://schemas.microsoft.com/office/drawing/2014/main" val="1071944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고유번호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관할기관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/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생년월일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거주마을명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핸드폰번호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자격검증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상세보기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정보입력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고촌읍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54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121758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709078" y="1669480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7839" y="1679703"/>
            <a:ext cx="1356999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신청인 </a:t>
            </a:r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관할기관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627513" y="1669480"/>
            <a:ext cx="1473135" cy="235890"/>
            <a:chOff x="4121374" y="1105730"/>
            <a:chExt cx="1473135" cy="235890"/>
          </a:xfrm>
        </p:grpSpPr>
        <p:sp>
          <p:nvSpPr>
            <p:cNvPr id="5" name="직사각형 4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4121374" y="1116689"/>
              <a:ext cx="731537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신청인명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2137485" y="1679705"/>
            <a:ext cx="350865" cy="178505"/>
            <a:chOff x="1612114" y="2740421"/>
            <a:chExt cx="350865" cy="178505"/>
          </a:xfrm>
        </p:grpSpPr>
        <p:sp>
          <p:nvSpPr>
            <p:cNvPr id="10" name="직사각형 9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46" name="직사각형 4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49" name="직사각형 48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29" name="텍스트 개체 틀 2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ko-KR" altLang="en-US" dirty="0"/>
              <a:t> 및 검증</a:t>
            </a:r>
          </a:p>
        </p:txBody>
      </p:sp>
      <p:sp>
        <p:nvSpPr>
          <p:cNvPr id="30" name="텍스트 개체 틀 2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1" name="텍스트 개체 틀 3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2" name="텍스트 개체 틀 3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8"/>
          </p:nvPr>
        </p:nvSpPr>
        <p:spPr>
          <a:xfrm>
            <a:off x="863124" y="385431"/>
            <a:ext cx="8280877" cy="346640"/>
          </a:xfrm>
        </p:spPr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/>
              <a:t>신청자료입력</a:t>
            </a:r>
            <a:r>
              <a:rPr lang="en-US" altLang="ko-KR" dirty="0"/>
              <a:t>(</a:t>
            </a:r>
            <a:r>
              <a:rPr lang="ko-KR" altLang="en-US" dirty="0" err="1"/>
              <a:t>정보입력</a:t>
            </a:r>
            <a:r>
              <a:rPr lang="en-US" altLang="ko-KR" dirty="0"/>
              <a:t>(</a:t>
            </a:r>
            <a:r>
              <a:rPr lang="ko-KR" altLang="en-US" dirty="0" err="1"/>
              <a:t>물품선택</a:t>
            </a:r>
            <a:r>
              <a:rPr lang="en-US" altLang="ko-KR" dirty="0"/>
              <a:t>))</a:t>
            </a:r>
            <a:endParaRPr lang="ko-KR" altLang="en-US" dirty="0"/>
          </a:p>
        </p:txBody>
      </p:sp>
      <p:sp>
        <p:nvSpPr>
          <p:cNvPr id="34" name="텍스트 개체 틀 3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 err="1"/>
              <a:t>버튼설명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선택 </a:t>
            </a:r>
            <a:r>
              <a:rPr lang="en-US" altLang="ko-KR" sz="1100" dirty="0"/>
              <a:t>: </a:t>
            </a:r>
            <a:r>
              <a:rPr lang="ko-KR" altLang="en-US" sz="1100" dirty="0"/>
              <a:t>선택 체크박스를 체크하여 입력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en-US" altLang="ko-KR" sz="1100" dirty="0"/>
              <a:t>X : </a:t>
            </a:r>
            <a:r>
              <a:rPr lang="ko-KR" altLang="en-US" sz="1100" dirty="0"/>
              <a:t>레이어 팝업 닫기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조회</a:t>
            </a:r>
            <a:r>
              <a:rPr lang="en-US" altLang="ko-KR" sz="1100" dirty="0"/>
              <a:t>:               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    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endParaRPr lang="en-US" altLang="ko-KR" sz="1100" dirty="0"/>
          </a:p>
          <a:p>
            <a:r>
              <a:rPr lang="en-US" altLang="ko-KR" dirty="0"/>
              <a:t>&lt;</a:t>
            </a:r>
            <a:r>
              <a:rPr lang="ko-KR" altLang="en-US" dirty="0"/>
              <a:t>조회 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기본조회는</a:t>
            </a:r>
            <a:r>
              <a:rPr lang="ko-KR" altLang="en-US" sz="1100" dirty="0"/>
              <a:t> 당해 년도이며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 err="1"/>
              <a:t>조회가능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업체명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업체명으로</a:t>
            </a:r>
            <a:r>
              <a:rPr lang="ko-KR" altLang="en-US" sz="1100" dirty="0"/>
              <a:t>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상품명 </a:t>
            </a:r>
            <a:r>
              <a:rPr lang="en-US" altLang="ko-KR" sz="1100" dirty="0"/>
              <a:t>: </a:t>
            </a:r>
            <a:r>
              <a:rPr lang="ko-KR" altLang="en-US" sz="1100" dirty="0"/>
              <a:t>상품명으로 검색</a:t>
            </a:r>
            <a:endParaRPr lang="en-US" altLang="ko-KR" sz="1100" dirty="0"/>
          </a:p>
        </p:txBody>
      </p:sp>
      <p:sp>
        <p:nvSpPr>
          <p:cNvPr id="76" name="직사각형 75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837993" y="2461597"/>
            <a:ext cx="350865" cy="1267979"/>
            <a:chOff x="6453294" y="2461597"/>
            <a:chExt cx="350865" cy="1267979"/>
          </a:xfrm>
        </p:grpSpPr>
        <p:grpSp>
          <p:nvGrpSpPr>
            <p:cNvPr id="77" name="그룹 76"/>
            <p:cNvGrpSpPr/>
            <p:nvPr/>
          </p:nvGrpSpPr>
          <p:grpSpPr>
            <a:xfrm>
              <a:off x="6453294" y="2461597"/>
              <a:ext cx="350865" cy="178505"/>
              <a:chOff x="1612114" y="2740421"/>
              <a:chExt cx="350865" cy="178505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85" name="그룹 84"/>
            <p:cNvGrpSpPr/>
            <p:nvPr/>
          </p:nvGrpSpPr>
          <p:grpSpPr>
            <a:xfrm>
              <a:off x="6453294" y="2824755"/>
              <a:ext cx="350865" cy="178505"/>
              <a:chOff x="1612114" y="2740421"/>
              <a:chExt cx="350865" cy="178505"/>
            </a:xfrm>
          </p:grpSpPr>
          <p:sp>
            <p:nvSpPr>
              <p:cNvPr id="92" name="직사각형 91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직사각형 92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127" name="그룹 126"/>
            <p:cNvGrpSpPr/>
            <p:nvPr/>
          </p:nvGrpSpPr>
          <p:grpSpPr>
            <a:xfrm>
              <a:off x="6453294" y="3187913"/>
              <a:ext cx="350865" cy="178505"/>
              <a:chOff x="1612114" y="2740421"/>
              <a:chExt cx="350865" cy="178505"/>
            </a:xfrm>
          </p:grpSpPr>
          <p:sp>
            <p:nvSpPr>
              <p:cNvPr id="128" name="직사각형 127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9" name="직사각형 128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130" name="그룹 129"/>
            <p:cNvGrpSpPr/>
            <p:nvPr/>
          </p:nvGrpSpPr>
          <p:grpSpPr>
            <a:xfrm>
              <a:off x="6453294" y="3551071"/>
              <a:ext cx="350865" cy="178505"/>
              <a:chOff x="1612114" y="2740421"/>
              <a:chExt cx="350865" cy="178505"/>
            </a:xfrm>
          </p:grpSpPr>
          <p:sp>
            <p:nvSpPr>
              <p:cNvPr id="131" name="직사각형 130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2" name="직사각형 131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</p:grpSp>
      <p:sp>
        <p:nvSpPr>
          <p:cNvPr id="144" name="직사각형 143"/>
          <p:cNvSpPr/>
          <p:nvPr/>
        </p:nvSpPr>
        <p:spPr>
          <a:xfrm rot="5400000">
            <a:off x="6553818" y="2385288"/>
            <a:ext cx="165932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ko-KR" altLang="en-US" sz="105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6501493" y="2511288"/>
            <a:ext cx="235264" cy="128814"/>
            <a:chOff x="6501493" y="2511288"/>
            <a:chExt cx="235264" cy="128814"/>
          </a:xfrm>
        </p:grpSpPr>
        <p:sp>
          <p:nvSpPr>
            <p:cNvPr id="143" name="직사각형 142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5" name="그림 14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46" name="그룹 145"/>
          <p:cNvGrpSpPr/>
          <p:nvPr/>
        </p:nvGrpSpPr>
        <p:grpSpPr>
          <a:xfrm>
            <a:off x="6501111" y="2874446"/>
            <a:ext cx="235264" cy="128814"/>
            <a:chOff x="6501493" y="2511288"/>
            <a:chExt cx="235264" cy="128814"/>
          </a:xfrm>
        </p:grpSpPr>
        <p:sp>
          <p:nvSpPr>
            <p:cNvPr id="147" name="직사각형 146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8" name="그림 14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49" name="그룹 148"/>
          <p:cNvGrpSpPr/>
          <p:nvPr/>
        </p:nvGrpSpPr>
        <p:grpSpPr>
          <a:xfrm>
            <a:off x="6498794" y="3237604"/>
            <a:ext cx="235264" cy="128814"/>
            <a:chOff x="6501493" y="2511288"/>
            <a:chExt cx="235264" cy="128814"/>
          </a:xfrm>
        </p:grpSpPr>
        <p:sp>
          <p:nvSpPr>
            <p:cNvPr id="150" name="직사각형 149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1" name="그림 15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grpSp>
        <p:nvGrpSpPr>
          <p:cNvPr id="152" name="그룹 151"/>
          <p:cNvGrpSpPr/>
          <p:nvPr/>
        </p:nvGrpSpPr>
        <p:grpSpPr>
          <a:xfrm>
            <a:off x="6501490" y="3600762"/>
            <a:ext cx="235264" cy="128814"/>
            <a:chOff x="6501493" y="2511288"/>
            <a:chExt cx="235264" cy="128814"/>
          </a:xfrm>
        </p:grpSpPr>
        <p:sp>
          <p:nvSpPr>
            <p:cNvPr id="153" name="직사각형 152"/>
            <p:cNvSpPr/>
            <p:nvPr/>
          </p:nvSpPr>
          <p:spPr>
            <a:xfrm>
              <a:off x="6501493" y="2511288"/>
              <a:ext cx="235264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4" name="그림 15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770" b="10423"/>
            <a:stretch/>
          </p:blipFill>
          <p:spPr>
            <a:xfrm>
              <a:off x="6524681" y="2528202"/>
              <a:ext cx="190867" cy="108423"/>
            </a:xfrm>
            <a:prstGeom prst="rect">
              <a:avLst/>
            </a:prstGeom>
          </p:spPr>
        </p:pic>
      </p:grpSp>
      <p:sp>
        <p:nvSpPr>
          <p:cNvPr id="58" name="직사각형 57"/>
          <p:cNvSpPr/>
          <p:nvPr/>
        </p:nvSpPr>
        <p:spPr>
          <a:xfrm>
            <a:off x="42800" y="905344"/>
            <a:ext cx="6911552" cy="446675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103378" y="1008099"/>
            <a:ext cx="729454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정보입력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6703316" y="1001784"/>
            <a:ext cx="120240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r" fontAlgn="base"/>
            <a:r>
              <a:rPr lang="en-US" altLang="ko-KR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X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6142874" y="1001784"/>
            <a:ext cx="312623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저장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5640086" y="1001784"/>
            <a:ext cx="312623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수정</a:t>
            </a:r>
          </a:p>
        </p:txBody>
      </p:sp>
      <p:pic>
        <p:nvPicPr>
          <p:cNvPr id="66" name="그림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021" y="1426028"/>
            <a:ext cx="6312678" cy="3785390"/>
          </a:xfrm>
          <a:prstGeom prst="rect">
            <a:avLst/>
          </a:prstGeom>
        </p:spPr>
      </p:pic>
      <p:grpSp>
        <p:nvGrpSpPr>
          <p:cNvPr id="67" name="그룹 66"/>
          <p:cNvGrpSpPr/>
          <p:nvPr/>
        </p:nvGrpSpPr>
        <p:grpSpPr>
          <a:xfrm>
            <a:off x="422843" y="1935897"/>
            <a:ext cx="6547714" cy="3899783"/>
            <a:chOff x="9167473" y="3972644"/>
            <a:chExt cx="6547714" cy="3899783"/>
          </a:xfrm>
        </p:grpSpPr>
        <p:grpSp>
          <p:nvGrpSpPr>
            <p:cNvPr id="68" name="그룹 67"/>
            <p:cNvGrpSpPr/>
            <p:nvPr/>
          </p:nvGrpSpPr>
          <p:grpSpPr>
            <a:xfrm>
              <a:off x="9167473" y="3972644"/>
              <a:ext cx="6547714" cy="3899783"/>
              <a:chOff x="230141" y="1303748"/>
              <a:chExt cx="6547714" cy="3899783"/>
            </a:xfrm>
          </p:grpSpPr>
          <p:sp>
            <p:nvSpPr>
              <p:cNvPr id="79" name="직사각형 78"/>
              <p:cNvSpPr/>
              <p:nvPr/>
            </p:nvSpPr>
            <p:spPr>
              <a:xfrm>
                <a:off x="230141" y="1303748"/>
                <a:ext cx="6547714" cy="3899783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직사각형 79"/>
              <p:cNvSpPr/>
              <p:nvPr/>
            </p:nvSpPr>
            <p:spPr>
              <a:xfrm>
                <a:off x="6584632" y="1342778"/>
                <a:ext cx="120226" cy="215444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algn="r" fontAlgn="base"/>
                <a:r>
                  <a:rPr lang="en-US" altLang="ko-KR" sz="14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X</a:t>
                </a:r>
                <a:endPara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69" name="그룹 68"/>
            <p:cNvGrpSpPr/>
            <p:nvPr/>
          </p:nvGrpSpPr>
          <p:grpSpPr>
            <a:xfrm>
              <a:off x="9237604" y="4418087"/>
              <a:ext cx="1440405" cy="235890"/>
              <a:chOff x="4154104" y="1105730"/>
              <a:chExt cx="1440405" cy="235890"/>
            </a:xfrm>
          </p:grpSpPr>
          <p:sp>
            <p:nvSpPr>
              <p:cNvPr id="75" name="직사각형 74"/>
              <p:cNvSpPr/>
              <p:nvPr/>
            </p:nvSpPr>
            <p:spPr>
              <a:xfrm>
                <a:off x="4852911" y="1105730"/>
                <a:ext cx="741598" cy="235890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직사각형 77"/>
              <p:cNvSpPr/>
              <p:nvPr/>
            </p:nvSpPr>
            <p:spPr>
              <a:xfrm>
                <a:off x="4154104" y="1116689"/>
                <a:ext cx="645069" cy="215444"/>
              </a:xfrm>
              <a:prstGeom prst="rect">
                <a:avLst/>
              </a:prstGeom>
            </p:spPr>
            <p:txBody>
              <a:bodyPr wrap="square" lIns="0" tIns="0" rIns="0" bIns="0" anchor="ctr">
                <a:spAutoFit/>
              </a:bodyPr>
              <a:lstStyle/>
              <a:p>
                <a:pPr algn="ctr" fontAlgn="base"/>
                <a:r>
                  <a:rPr lang="ko-KR" altLang="en-US" sz="14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업체명</a:t>
                </a:r>
                <a:endPara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70" name="그룹 69"/>
            <p:cNvGrpSpPr/>
            <p:nvPr/>
          </p:nvGrpSpPr>
          <p:grpSpPr>
            <a:xfrm>
              <a:off x="10884988" y="4418087"/>
              <a:ext cx="1440405" cy="235890"/>
              <a:chOff x="4154104" y="1105730"/>
              <a:chExt cx="1440405" cy="235890"/>
            </a:xfrm>
          </p:grpSpPr>
          <p:sp>
            <p:nvSpPr>
              <p:cNvPr id="73" name="직사각형 72"/>
              <p:cNvSpPr/>
              <p:nvPr/>
            </p:nvSpPr>
            <p:spPr>
              <a:xfrm>
                <a:off x="4852911" y="1105730"/>
                <a:ext cx="741598" cy="235890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직사각형 73"/>
              <p:cNvSpPr/>
              <p:nvPr/>
            </p:nvSpPr>
            <p:spPr>
              <a:xfrm>
                <a:off x="4154104" y="1116689"/>
                <a:ext cx="645069" cy="215444"/>
              </a:xfrm>
              <a:prstGeom prst="rect">
                <a:avLst/>
              </a:prstGeom>
            </p:spPr>
            <p:txBody>
              <a:bodyPr wrap="square" lIns="0" tIns="0" rIns="0" bIns="0" anchor="ctr">
                <a:spAutoFit/>
              </a:bodyPr>
              <a:lstStyle/>
              <a:p>
                <a:pPr algn="ctr" fontAlgn="base"/>
                <a:r>
                  <a:rPr lang="ko-KR" altLang="en-US" sz="14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상품명</a:t>
                </a:r>
              </a:p>
            </p:txBody>
          </p:sp>
        </p:grpSp>
        <p:sp>
          <p:nvSpPr>
            <p:cNvPr id="71" name="직사각형 70"/>
            <p:cNvSpPr/>
            <p:nvPr/>
          </p:nvSpPr>
          <p:spPr>
            <a:xfrm>
              <a:off x="15004907" y="4360547"/>
              <a:ext cx="404278" cy="33855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non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1000" b="1" kern="0" dirty="0">
                  <a:solidFill>
                    <a:srgbClr val="000000"/>
                  </a:solidFill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조회</a:t>
              </a:r>
              <a:endParaRPr lang="ko-KR" altLang="en-US" sz="1000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pic>
          <p:nvPicPr>
            <p:cNvPr id="72" name="그림 7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36994" y="4782426"/>
              <a:ext cx="5994556" cy="2993395"/>
            </a:xfrm>
            <a:prstGeom prst="rect">
              <a:avLst/>
            </a:prstGeom>
          </p:spPr>
        </p:pic>
      </p:grpSp>
      <p:sp>
        <p:nvSpPr>
          <p:cNvPr id="87" name="직사각형 86"/>
          <p:cNvSpPr/>
          <p:nvPr/>
        </p:nvSpPr>
        <p:spPr>
          <a:xfrm>
            <a:off x="6680890" y="1951785"/>
            <a:ext cx="299610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/>
          <p:cNvSpPr/>
          <p:nvPr/>
        </p:nvSpPr>
        <p:spPr>
          <a:xfrm>
            <a:off x="6523264" y="3179602"/>
            <a:ext cx="362527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/>
          <p:cNvSpPr/>
          <p:nvPr/>
        </p:nvSpPr>
        <p:spPr>
          <a:xfrm>
            <a:off x="6206375" y="2272483"/>
            <a:ext cx="514062" cy="446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675FD5-65D1-B17A-B8DD-0C16A1855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E4E1D2E-1D7D-D689-EA11-CF70F8FC061E}"/>
              </a:ext>
            </a:extLst>
          </p:cNvPr>
          <p:cNvSpPr/>
          <p:nvPr/>
        </p:nvSpPr>
        <p:spPr>
          <a:xfrm>
            <a:off x="6477509" y="2762682"/>
            <a:ext cx="476843" cy="348302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/>
              <a:t>선택</a:t>
            </a:r>
          </a:p>
        </p:txBody>
      </p:sp>
      <p:pic>
        <p:nvPicPr>
          <p:cNvPr id="21" name="그래픽 20" descr="확인란 선택됨 단색으로 채워진">
            <a:extLst>
              <a:ext uri="{FF2B5EF4-FFF2-40B4-BE49-F238E27FC236}">
                <a16:creationId xmlns:a16="http://schemas.microsoft.com/office/drawing/2014/main" id="{312F54DB-1E79-FB76-330F-76EC416B6B9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61801" y="3151338"/>
            <a:ext cx="302095" cy="30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871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840972" y="1246391"/>
            <a:ext cx="1915048" cy="51033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sz="240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기초정보관리</a:t>
            </a:r>
            <a:endParaRPr lang="ko-KR" altLang="en-US" sz="2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723139" y="1154295"/>
            <a:ext cx="1559746" cy="59093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sz="2400" b="1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신청관리</a:t>
            </a:r>
            <a:endParaRPr lang="ko-KR" altLang="en-US" sz="2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191803" y="1154294"/>
            <a:ext cx="1559746" cy="59093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sz="240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시스템관리</a:t>
            </a:r>
            <a:endParaRPr lang="ko-KR" altLang="en-US" sz="2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907805" y="1795422"/>
            <a:ext cx="1375080" cy="206825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신청서 출력</a:t>
            </a:r>
            <a:endParaRPr lang="en-US" altLang="ko-KR" sz="1400" b="1" kern="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400" b="1" kern="0" dirty="0" err="1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신청관리및검증</a:t>
            </a:r>
            <a:endParaRPr lang="en-US" altLang="ko-KR" sz="1400" b="1" kern="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신청자료입력</a:t>
            </a:r>
            <a:endParaRPr lang="en-US" altLang="ko-KR" sz="1400" b="1" kern="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신청예산관리</a:t>
            </a:r>
            <a:endParaRPr lang="en-US" altLang="ko-KR" sz="1400" b="1" kern="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선정결과관리</a:t>
            </a:r>
            <a:endParaRPr lang="en-US" altLang="ko-KR" sz="1400" b="1" kern="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주문정보관리</a:t>
            </a:r>
            <a:endParaRPr lang="en-US" altLang="ko-KR" sz="2400" kern="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420862" y="1795422"/>
            <a:ext cx="1321323" cy="64633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사용자정보관리</a:t>
            </a:r>
            <a:endParaRPr lang="en-US" altLang="ko-KR" sz="1400" b="1" kern="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공지사항관리</a:t>
            </a:r>
            <a:endParaRPr lang="en-US" altLang="ko-KR" sz="1400" b="1" kern="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>
          <a:xfrm>
            <a:off x="858772" y="17657"/>
            <a:ext cx="1611695" cy="363733"/>
          </a:xfrm>
        </p:spPr>
        <p:txBody>
          <a:bodyPr/>
          <a:lstStyle/>
          <a:p>
            <a:r>
              <a:rPr lang="ko-KR" altLang="en-US" dirty="0" err="1"/>
              <a:t>메뉴관리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8"/>
          </p:nvPr>
        </p:nvSpPr>
        <p:spPr>
          <a:xfrm>
            <a:off x="858772" y="369477"/>
            <a:ext cx="8167112" cy="346640"/>
          </a:xfrm>
        </p:spPr>
        <p:txBody>
          <a:bodyPr/>
          <a:lstStyle/>
          <a:p>
            <a:r>
              <a:rPr lang="ko-KR" altLang="en-US" dirty="0"/>
              <a:t>메뉴구성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4" name="직사각형 53"/>
          <p:cNvSpPr/>
          <p:nvPr/>
        </p:nvSpPr>
        <p:spPr>
          <a:xfrm>
            <a:off x="438830" y="4453415"/>
            <a:ext cx="2137640" cy="355600"/>
          </a:xfrm>
          <a:prstGeom prst="rect">
            <a:avLst/>
          </a:prstGeom>
          <a:solidFill>
            <a:srgbClr val="348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/>
              <a:t>공지사항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951697" y="1887520"/>
            <a:ext cx="1720896" cy="1034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신청자</a:t>
            </a:r>
            <a:r>
              <a:rPr lang="en-US" altLang="ko-KR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-</a:t>
            </a:r>
            <a:r>
              <a:rPr lang="ko-KR" altLang="en-US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농지정보관리</a:t>
            </a:r>
            <a:endParaRPr lang="en-US" altLang="ko-KR" sz="1400" b="1" kern="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지원물품관리</a:t>
            </a:r>
            <a:endParaRPr lang="en-US" altLang="ko-KR" sz="1400" b="1" kern="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>
                    <a:lumMod val="75000"/>
                  </a:schemeClr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지역조합관리</a:t>
            </a:r>
            <a:endParaRPr lang="en-US" altLang="ko-KR" sz="2400" kern="0" dirty="0">
              <a:solidFill>
                <a:schemeClr val="bg1">
                  <a:lumMod val="75000"/>
                </a:schemeClr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3D24520-FB18-3CD9-B79B-606C82135577}"/>
              </a:ext>
            </a:extLst>
          </p:cNvPr>
          <p:cNvSpPr/>
          <p:nvPr/>
        </p:nvSpPr>
        <p:spPr>
          <a:xfrm>
            <a:off x="149116" y="1243025"/>
            <a:ext cx="1915048" cy="51706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sz="240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홈</a:t>
            </a:r>
            <a:endParaRPr lang="ko-KR" altLang="en-US" sz="2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5665AF63-ABA2-81CE-869B-A4C13C52D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163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5325845" y="745871"/>
            <a:ext cx="40267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수정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863471" y="745871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저장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2654617" y="2381872"/>
            <a:ext cx="350865" cy="178505"/>
            <a:chOff x="1612114" y="2740421"/>
            <a:chExt cx="350865" cy="178505"/>
          </a:xfrm>
        </p:grpSpPr>
        <p:sp>
          <p:nvSpPr>
            <p:cNvPr id="25" name="직사각형 24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828543" y="2382307"/>
            <a:ext cx="1099907" cy="235890"/>
            <a:chOff x="4494602" y="1105730"/>
            <a:chExt cx="1099907" cy="235890"/>
          </a:xfrm>
        </p:grpSpPr>
        <p:sp>
          <p:nvSpPr>
            <p:cNvPr id="28" name="직사각형 27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10" name="텍스트 개체 틀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신청예산관리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/>
              <a:t>신청예산관리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228600" indent="-228600">
              <a:buAutoNum type="arabicPeriod"/>
            </a:pPr>
            <a:r>
              <a:rPr lang="ko-KR" altLang="en-US" sz="1100" dirty="0"/>
              <a:t>수정 </a:t>
            </a:r>
            <a:r>
              <a:rPr lang="en-US" altLang="ko-KR" sz="1100" dirty="0"/>
              <a:t>: </a:t>
            </a:r>
            <a:r>
              <a:rPr lang="ko-KR" altLang="en-US" sz="1100" dirty="0"/>
              <a:t>당해연도만 데이터 수정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저장 </a:t>
            </a:r>
            <a:r>
              <a:rPr lang="en-US" altLang="ko-KR" sz="1100" dirty="0"/>
              <a:t>: </a:t>
            </a:r>
            <a:r>
              <a:rPr lang="ko-KR" altLang="en-US" sz="1100" dirty="0"/>
              <a:t>변경 데이터 저장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확정 </a:t>
            </a:r>
            <a:r>
              <a:rPr lang="en-US" altLang="ko-KR" sz="1100" dirty="0"/>
              <a:t>: </a:t>
            </a:r>
            <a:r>
              <a:rPr lang="ko-KR" altLang="en-US" sz="1100" dirty="0"/>
              <a:t>최종 저장으로 수정 불가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조회 </a:t>
            </a:r>
            <a:r>
              <a:rPr lang="en-US" altLang="ko-KR" sz="1100" dirty="0"/>
              <a:t>: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228600" indent="-228600">
              <a:buAutoNum type="arabicPeriod"/>
            </a:pPr>
            <a:endParaRPr lang="en-US" altLang="ko-KR" sz="1100" dirty="0"/>
          </a:p>
          <a:p>
            <a:r>
              <a:rPr lang="en-US" altLang="ko-KR" dirty="0"/>
              <a:t>&lt;</a:t>
            </a:r>
            <a:r>
              <a:rPr lang="ko-KR" altLang="en-US" dirty="0"/>
              <a:t>조회 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 </a:t>
            </a:r>
            <a:r>
              <a:rPr lang="en-US" altLang="ko-KR" sz="1100" dirty="0"/>
              <a:t>: </a:t>
            </a:r>
            <a:r>
              <a:rPr lang="ko-KR" altLang="en-US" sz="1100" dirty="0"/>
              <a:t>기본조회는 당해 년도이며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/>
              <a:t>조회가능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이전연도는 수정불가</a:t>
            </a:r>
            <a:endParaRPr lang="en-US" altLang="ko-KR" sz="1100" dirty="0"/>
          </a:p>
          <a:p>
            <a:pPr marL="228600" indent="-228600">
              <a:buAutoNum type="arabicPeriod"/>
            </a:pPr>
            <a:endParaRPr lang="en-US" altLang="ko-KR" sz="1100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3033908" y="2381871"/>
            <a:ext cx="350866" cy="2697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5344605" y="795822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5854697" y="795822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2053845" y="2802351"/>
            <a:ext cx="245260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100" ker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순위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818204" y="3351545"/>
            <a:ext cx="328616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en-US" altLang="ko-KR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2</a:t>
            </a:r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순위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1828543" y="3612053"/>
            <a:ext cx="328616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en-US" altLang="ko-KR" sz="1100" ker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3</a:t>
            </a:r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순위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1818204" y="3093895"/>
            <a:ext cx="328616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en-US" altLang="ko-KR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1</a:t>
            </a:r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순위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2917047" y="3087646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2917047" y="3345296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2917047" y="3602946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3534933" y="2794559"/>
            <a:ext cx="490519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100" ker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예산비율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1DDE1A6-3352-985C-F2C5-ADD9046F1C27}"/>
              </a:ext>
            </a:extLst>
          </p:cNvPr>
          <p:cNvSpPr txBox="1"/>
          <p:nvPr/>
        </p:nvSpPr>
        <p:spPr>
          <a:xfrm>
            <a:off x="2982188" y="2328079"/>
            <a:ext cx="637576" cy="32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1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1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F8527EE7-0B24-BC97-009D-0B316CABC556}"/>
              </a:ext>
            </a:extLst>
          </p:cNvPr>
          <p:cNvSpPr/>
          <p:nvPr/>
        </p:nvSpPr>
        <p:spPr>
          <a:xfrm>
            <a:off x="6412277" y="761259"/>
            <a:ext cx="412292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확정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FF61239-E56B-A2FB-20E6-1FE6DA801FAB}"/>
              </a:ext>
            </a:extLst>
          </p:cNvPr>
          <p:cNvSpPr/>
          <p:nvPr/>
        </p:nvSpPr>
        <p:spPr>
          <a:xfrm>
            <a:off x="6405907" y="795822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슬라이드 번호 개체 틀 57">
            <a:extLst>
              <a:ext uri="{FF2B5EF4-FFF2-40B4-BE49-F238E27FC236}">
                <a16:creationId xmlns:a16="http://schemas.microsoft.com/office/drawing/2014/main" id="{2B030B78-88ED-3D9D-367C-62F26C38A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221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5325845" y="745871"/>
            <a:ext cx="40267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수정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863471" y="745871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저장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2688665" y="1665592"/>
            <a:ext cx="350865" cy="178505"/>
            <a:chOff x="1612114" y="2740421"/>
            <a:chExt cx="350865" cy="178505"/>
          </a:xfrm>
        </p:grpSpPr>
        <p:sp>
          <p:nvSpPr>
            <p:cNvPr id="25" name="직사각형 24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862591" y="1666027"/>
            <a:ext cx="1099907" cy="235890"/>
            <a:chOff x="4494602" y="1105730"/>
            <a:chExt cx="1099907" cy="235890"/>
          </a:xfrm>
        </p:grpSpPr>
        <p:sp>
          <p:nvSpPr>
            <p:cNvPr id="28" name="직사각형 27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10" name="텍스트 개체 틀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신청예산관리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/>
              <a:t>신청예산관리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228600" indent="-228600">
              <a:buAutoNum type="arabicPeriod"/>
            </a:pPr>
            <a:r>
              <a:rPr lang="ko-KR" altLang="en-US" sz="1100" dirty="0"/>
              <a:t>수정 </a:t>
            </a:r>
            <a:r>
              <a:rPr lang="en-US" altLang="ko-KR" sz="1100" dirty="0"/>
              <a:t>: </a:t>
            </a:r>
            <a:r>
              <a:rPr lang="ko-KR" altLang="en-US" sz="1100" dirty="0"/>
              <a:t>당해연도만 데이터 수정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저장 </a:t>
            </a:r>
            <a:r>
              <a:rPr lang="en-US" altLang="ko-KR" sz="1100" dirty="0"/>
              <a:t>: </a:t>
            </a:r>
            <a:r>
              <a:rPr lang="ko-KR" altLang="en-US" sz="1100" dirty="0"/>
              <a:t>변경 데이터 저장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확정 </a:t>
            </a:r>
            <a:r>
              <a:rPr lang="en-US" altLang="ko-KR" sz="1100" dirty="0"/>
              <a:t>: </a:t>
            </a:r>
            <a:r>
              <a:rPr lang="ko-KR" altLang="en-US" sz="1100" dirty="0"/>
              <a:t>최종 저장으로 수정 불가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조회 </a:t>
            </a:r>
            <a:r>
              <a:rPr lang="en-US" altLang="ko-KR" sz="1100" dirty="0"/>
              <a:t>: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228600" indent="-228600">
              <a:buAutoNum type="arabicPeriod"/>
            </a:pPr>
            <a:endParaRPr lang="en-US" altLang="ko-KR" sz="1100" dirty="0"/>
          </a:p>
          <a:p>
            <a:r>
              <a:rPr lang="en-US" altLang="ko-KR" dirty="0"/>
              <a:t>&lt;</a:t>
            </a:r>
            <a:r>
              <a:rPr lang="ko-KR" altLang="en-US" dirty="0"/>
              <a:t>조회 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 </a:t>
            </a:r>
            <a:r>
              <a:rPr lang="en-US" altLang="ko-KR" sz="1100" dirty="0"/>
              <a:t>: </a:t>
            </a:r>
            <a:r>
              <a:rPr lang="ko-KR" altLang="en-US" sz="1100" dirty="0"/>
              <a:t>기본조회는 당해 년도이며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/>
              <a:t>조회가능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이전연도는 수정불가</a:t>
            </a:r>
            <a:endParaRPr lang="en-US" altLang="ko-KR" sz="1100" dirty="0"/>
          </a:p>
          <a:p>
            <a:pPr marL="228600" indent="-228600">
              <a:buAutoNum type="arabicPeriod"/>
            </a:pPr>
            <a:endParaRPr lang="en-US" altLang="ko-KR" sz="1100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5344605" y="795822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5854697" y="795822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2087893" y="2086071"/>
            <a:ext cx="245260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100" ker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순위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852252" y="2635265"/>
            <a:ext cx="328616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en-US" altLang="ko-KR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2</a:t>
            </a:r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순위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1862591" y="2895773"/>
            <a:ext cx="328616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en-US" altLang="ko-KR" sz="1100" ker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3</a:t>
            </a:r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순위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1852252" y="2377615"/>
            <a:ext cx="328616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en-US" altLang="ko-KR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1</a:t>
            </a:r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순위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2951095" y="2371366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2951095" y="2629016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2951095" y="2886666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3568981" y="2078279"/>
            <a:ext cx="490519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100" ker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예산비율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D725F38-C3FF-CC04-EE77-700AC4965F03}"/>
              </a:ext>
            </a:extLst>
          </p:cNvPr>
          <p:cNvSpPr/>
          <p:nvPr/>
        </p:nvSpPr>
        <p:spPr>
          <a:xfrm>
            <a:off x="765568" y="3566160"/>
            <a:ext cx="123444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연도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04380EB-C3AB-958A-8A3A-7FCC5C1FEAAC}"/>
              </a:ext>
            </a:extLst>
          </p:cNvPr>
          <p:cNvSpPr/>
          <p:nvPr/>
        </p:nvSpPr>
        <p:spPr>
          <a:xfrm>
            <a:off x="2014876" y="3566160"/>
            <a:ext cx="123444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1</a:t>
            </a:r>
            <a:r>
              <a:rPr lang="ko-KR" altLang="en-US" sz="1050" dirty="0"/>
              <a:t>순위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3ED45C-93FF-5C51-B261-2CCABDB2432F}"/>
              </a:ext>
            </a:extLst>
          </p:cNvPr>
          <p:cNvSpPr/>
          <p:nvPr/>
        </p:nvSpPr>
        <p:spPr>
          <a:xfrm>
            <a:off x="3249927" y="3566160"/>
            <a:ext cx="123444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2</a:t>
            </a:r>
            <a:r>
              <a:rPr lang="ko-KR" altLang="en-US" sz="1050" dirty="0"/>
              <a:t>순위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50500E6-1034-B00E-AA1B-DFD64C745D48}"/>
              </a:ext>
            </a:extLst>
          </p:cNvPr>
          <p:cNvSpPr/>
          <p:nvPr/>
        </p:nvSpPr>
        <p:spPr>
          <a:xfrm>
            <a:off x="4494079" y="3566160"/>
            <a:ext cx="123444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3</a:t>
            </a:r>
            <a:r>
              <a:rPr lang="ko-KR" altLang="en-US" sz="1050" dirty="0"/>
              <a:t>순위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BB44B54-0D9E-0218-11DB-BDB0D786B6E2}"/>
              </a:ext>
            </a:extLst>
          </p:cNvPr>
          <p:cNvSpPr/>
          <p:nvPr/>
        </p:nvSpPr>
        <p:spPr>
          <a:xfrm>
            <a:off x="765568" y="37947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2024</a:t>
            </a:r>
            <a:endParaRPr lang="ko-KR" altLang="en-US" sz="105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4EE3A13-CBF4-5AEA-A7A0-8F46E5D1BA12}"/>
              </a:ext>
            </a:extLst>
          </p:cNvPr>
          <p:cNvSpPr/>
          <p:nvPr/>
        </p:nvSpPr>
        <p:spPr>
          <a:xfrm>
            <a:off x="2014876" y="37947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100%</a:t>
            </a:r>
            <a:endParaRPr lang="ko-KR" altLang="en-US" sz="105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2366FB9-1EBE-C61A-2A71-A67FD012C5F5}"/>
              </a:ext>
            </a:extLst>
          </p:cNvPr>
          <p:cNvSpPr/>
          <p:nvPr/>
        </p:nvSpPr>
        <p:spPr>
          <a:xfrm>
            <a:off x="3249927" y="37947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50%</a:t>
            </a:r>
            <a:endParaRPr lang="ko-KR" altLang="en-US" sz="105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C78AF74-2206-F23D-5919-4D8026D3AF9A}"/>
              </a:ext>
            </a:extLst>
          </p:cNvPr>
          <p:cNvSpPr/>
          <p:nvPr/>
        </p:nvSpPr>
        <p:spPr>
          <a:xfrm>
            <a:off x="4494079" y="37947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30%</a:t>
            </a:r>
            <a:endParaRPr lang="ko-KR" altLang="en-US" sz="1050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CB1852B-8FF7-A141-5943-89153144DA74}"/>
              </a:ext>
            </a:extLst>
          </p:cNvPr>
          <p:cNvSpPr/>
          <p:nvPr/>
        </p:nvSpPr>
        <p:spPr>
          <a:xfrm>
            <a:off x="765568" y="40233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2023</a:t>
            </a:r>
            <a:endParaRPr lang="ko-KR" altLang="en-US" sz="105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A0B7657-DE41-8748-0985-974A6AFE5996}"/>
              </a:ext>
            </a:extLst>
          </p:cNvPr>
          <p:cNvSpPr/>
          <p:nvPr/>
        </p:nvSpPr>
        <p:spPr>
          <a:xfrm>
            <a:off x="2014876" y="40233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100%</a:t>
            </a:r>
            <a:endParaRPr lang="ko-KR" altLang="en-US" sz="1050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F2780D5-BE24-C6DC-01A2-1B2A5D769845}"/>
              </a:ext>
            </a:extLst>
          </p:cNvPr>
          <p:cNvSpPr/>
          <p:nvPr/>
        </p:nvSpPr>
        <p:spPr>
          <a:xfrm>
            <a:off x="3249927" y="40233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50%</a:t>
            </a:r>
            <a:endParaRPr lang="ko-KR" altLang="en-US" sz="1050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B51C2C1-3949-F612-5267-C59F4D54501A}"/>
              </a:ext>
            </a:extLst>
          </p:cNvPr>
          <p:cNvSpPr/>
          <p:nvPr/>
        </p:nvSpPr>
        <p:spPr>
          <a:xfrm>
            <a:off x="4494079" y="40233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30%</a:t>
            </a:r>
            <a:endParaRPr lang="ko-KR" altLang="en-US" sz="105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91F24AD-00D2-0647-146C-6402E80FF856}"/>
              </a:ext>
            </a:extLst>
          </p:cNvPr>
          <p:cNvSpPr/>
          <p:nvPr/>
        </p:nvSpPr>
        <p:spPr>
          <a:xfrm>
            <a:off x="765568" y="42519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2022</a:t>
            </a:r>
            <a:endParaRPr lang="ko-KR" altLang="en-US" sz="1050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200A62E-F5C7-EC0F-94AE-DB6F9C8C7ACA}"/>
              </a:ext>
            </a:extLst>
          </p:cNvPr>
          <p:cNvSpPr/>
          <p:nvPr/>
        </p:nvSpPr>
        <p:spPr>
          <a:xfrm>
            <a:off x="2014876" y="42519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100%</a:t>
            </a:r>
            <a:endParaRPr lang="ko-KR" altLang="en-US" sz="1050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B205A84-45F7-231A-9072-71288D243701}"/>
              </a:ext>
            </a:extLst>
          </p:cNvPr>
          <p:cNvSpPr/>
          <p:nvPr/>
        </p:nvSpPr>
        <p:spPr>
          <a:xfrm>
            <a:off x="3249927" y="42519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50%</a:t>
            </a:r>
            <a:endParaRPr lang="ko-KR" altLang="en-US" sz="105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AFFCED0-F2D5-080B-68FE-993347511F5F}"/>
              </a:ext>
            </a:extLst>
          </p:cNvPr>
          <p:cNvSpPr/>
          <p:nvPr/>
        </p:nvSpPr>
        <p:spPr>
          <a:xfrm>
            <a:off x="4494079" y="42519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30%</a:t>
            </a:r>
            <a:endParaRPr lang="ko-KR" altLang="en-US" sz="1050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2F477B7-A15B-8F9A-B7FB-76F464B82F63}"/>
              </a:ext>
            </a:extLst>
          </p:cNvPr>
          <p:cNvSpPr/>
          <p:nvPr/>
        </p:nvSpPr>
        <p:spPr>
          <a:xfrm>
            <a:off x="765568" y="44805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2021</a:t>
            </a:r>
            <a:endParaRPr lang="ko-KR" altLang="en-US" sz="105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B694DF46-6A44-5A07-9A52-1F88E7EB3103}"/>
              </a:ext>
            </a:extLst>
          </p:cNvPr>
          <p:cNvSpPr/>
          <p:nvPr/>
        </p:nvSpPr>
        <p:spPr>
          <a:xfrm>
            <a:off x="2014876" y="44805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100%</a:t>
            </a:r>
            <a:endParaRPr lang="ko-KR" altLang="en-US" sz="1050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1A49BA1-038A-B25C-0F4F-4D37BE9132D0}"/>
              </a:ext>
            </a:extLst>
          </p:cNvPr>
          <p:cNvSpPr/>
          <p:nvPr/>
        </p:nvSpPr>
        <p:spPr>
          <a:xfrm>
            <a:off x="3249927" y="44805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50%</a:t>
            </a:r>
            <a:endParaRPr lang="ko-KR" altLang="en-US" sz="1050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51FBE1A-CBA2-A78F-FCEC-FE250667D92C}"/>
              </a:ext>
            </a:extLst>
          </p:cNvPr>
          <p:cNvSpPr/>
          <p:nvPr/>
        </p:nvSpPr>
        <p:spPr>
          <a:xfrm>
            <a:off x="4494079" y="44805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30%</a:t>
            </a:r>
            <a:endParaRPr lang="ko-KR" altLang="en-US" sz="1050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FDFCED3-1BC3-CDC9-5420-1E324A7F1F48}"/>
              </a:ext>
            </a:extLst>
          </p:cNvPr>
          <p:cNvSpPr/>
          <p:nvPr/>
        </p:nvSpPr>
        <p:spPr>
          <a:xfrm>
            <a:off x="765568" y="47091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2020</a:t>
            </a:r>
            <a:endParaRPr lang="ko-KR" altLang="en-US" sz="105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B875FFE-4E3E-9C13-8319-DCDBF4E70A4E}"/>
              </a:ext>
            </a:extLst>
          </p:cNvPr>
          <p:cNvSpPr/>
          <p:nvPr/>
        </p:nvSpPr>
        <p:spPr>
          <a:xfrm>
            <a:off x="2014876" y="47091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100%</a:t>
            </a:r>
            <a:endParaRPr lang="ko-KR" altLang="en-US" sz="1050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63BEA377-7AFE-3F4F-D398-C15B2BF2C93A}"/>
              </a:ext>
            </a:extLst>
          </p:cNvPr>
          <p:cNvSpPr/>
          <p:nvPr/>
        </p:nvSpPr>
        <p:spPr>
          <a:xfrm>
            <a:off x="3249927" y="47091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50%</a:t>
            </a:r>
            <a:endParaRPr lang="ko-KR" altLang="en-US" sz="105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802ED3C-7BE4-674B-BB7E-0BC987B1CCC3}"/>
              </a:ext>
            </a:extLst>
          </p:cNvPr>
          <p:cNvSpPr/>
          <p:nvPr/>
        </p:nvSpPr>
        <p:spPr>
          <a:xfrm>
            <a:off x="4494079" y="4709160"/>
            <a:ext cx="1234440" cy="22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30%</a:t>
            </a:r>
            <a:endParaRPr lang="ko-KR" altLang="en-US" sz="1050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F8527EE7-0B24-BC97-009D-0B316CABC556}"/>
              </a:ext>
            </a:extLst>
          </p:cNvPr>
          <p:cNvSpPr/>
          <p:nvPr/>
        </p:nvSpPr>
        <p:spPr>
          <a:xfrm>
            <a:off x="6412277" y="761259"/>
            <a:ext cx="412292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확정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FF61239-E56B-A2FB-20E6-1FE6DA801FAB}"/>
              </a:ext>
            </a:extLst>
          </p:cNvPr>
          <p:cNvSpPr/>
          <p:nvPr/>
        </p:nvSpPr>
        <p:spPr>
          <a:xfrm>
            <a:off x="6405907" y="795822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43E1794-B66A-D9D2-6AE6-A43028285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7066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331219" y="1603298"/>
            <a:ext cx="350865" cy="178505"/>
            <a:chOff x="1612114" y="2740421"/>
            <a:chExt cx="350865" cy="178505"/>
          </a:xfrm>
        </p:grpSpPr>
        <p:sp>
          <p:nvSpPr>
            <p:cNvPr id="5" name="직사각형 4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505145" y="1603733"/>
            <a:ext cx="1099907" cy="235890"/>
            <a:chOff x="4494602" y="1105730"/>
            <a:chExt cx="1099907" cy="235890"/>
          </a:xfrm>
        </p:grpSpPr>
        <p:sp>
          <p:nvSpPr>
            <p:cNvPr id="8" name="직사각형 7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1973503" y="1603733"/>
            <a:ext cx="1107922" cy="235890"/>
            <a:chOff x="4486587" y="1105730"/>
            <a:chExt cx="1107922" cy="235890"/>
          </a:xfrm>
        </p:grpSpPr>
        <p:sp>
          <p:nvSpPr>
            <p:cNvPr id="11" name="직사각형 10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4486587" y="1116689"/>
              <a:ext cx="31258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순위</a:t>
              </a: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2814936" y="1613377"/>
            <a:ext cx="350865" cy="178505"/>
            <a:chOff x="1612114" y="2740421"/>
            <a:chExt cx="350865" cy="178505"/>
          </a:xfrm>
        </p:grpSpPr>
        <p:sp>
          <p:nvSpPr>
            <p:cNvPr id="17" name="직사각형 16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9633868"/>
              </p:ext>
            </p:extLst>
          </p:nvPr>
        </p:nvGraphicFramePr>
        <p:xfrm>
          <a:off x="34925" y="2318018"/>
          <a:ext cx="6921348" cy="1112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53558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163371008"/>
                    </a:ext>
                  </a:extLst>
                </a:gridCol>
                <a:gridCol w="384520">
                  <a:extLst>
                    <a:ext uri="{9D8B030D-6E8A-4147-A177-3AD203B41FA5}">
                      <a16:colId xmlns:a16="http://schemas.microsoft.com/office/drawing/2014/main" val="2916379632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2582850296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464179722"/>
                    </a:ext>
                  </a:extLst>
                </a:gridCol>
                <a:gridCol w="384520">
                  <a:extLst>
                    <a:ext uri="{9D8B030D-6E8A-4147-A177-3AD203B41FA5}">
                      <a16:colId xmlns:a16="http://schemas.microsoft.com/office/drawing/2014/main" val="3823578545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1978660324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3472421545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김포시</a:t>
                      </a: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총사업비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총신청면적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총신청포대수</a:t>
                      </a:r>
                    </a:p>
                  </a:txBody>
                  <a:tcPr marL="0" marR="0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총선정포대수</a:t>
                      </a:r>
                    </a:p>
                  </a:txBody>
                  <a:tcPr marL="0" marR="0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총농가수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매트</a:t>
                      </a: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매트</a:t>
                      </a:r>
                    </a:p>
                  </a:txBody>
                  <a:tcPr marL="0" marR="0" marT="0" marB="0"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74782891"/>
                  </a:ext>
                </a:extLst>
              </a:tr>
            </a:tbl>
          </a:graphicData>
        </a:graphic>
      </p:graphicFrame>
      <p:sp>
        <p:nvSpPr>
          <p:cNvPr id="13" name="텍스트 개체 틀 1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선정결과관리</a:t>
            </a:r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/>
              <a:t>선정결과관리</a:t>
            </a:r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228600" indent="-228600">
              <a:buAutoNum type="arabicPeriod"/>
            </a:pPr>
            <a:r>
              <a:rPr lang="ko-KR" altLang="en-US" sz="1100" dirty="0"/>
              <a:t>출력</a:t>
            </a:r>
            <a:r>
              <a:rPr lang="en-US" altLang="ko-KR" sz="1100" dirty="0"/>
              <a:t>: </a:t>
            </a:r>
            <a:r>
              <a:rPr lang="ko-KR" altLang="en-US" sz="1100" dirty="0"/>
              <a:t> 인쇄 양식으로 데이터 출력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조회</a:t>
            </a:r>
            <a:r>
              <a:rPr lang="en-US" altLang="ko-KR" sz="1100" dirty="0"/>
              <a:t>: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228600" indent="-228600">
              <a:buAutoNum type="arabicPeriod"/>
            </a:pPr>
            <a:endParaRPr lang="en-US" altLang="ko-KR" sz="1100" dirty="0"/>
          </a:p>
          <a:p>
            <a:r>
              <a:rPr lang="en-US" altLang="ko-KR" dirty="0"/>
              <a:t>&lt;</a:t>
            </a:r>
            <a:r>
              <a:rPr lang="ko-KR" altLang="en-US" dirty="0" err="1"/>
              <a:t>조회조건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 </a:t>
            </a:r>
            <a:r>
              <a:rPr lang="en-US" altLang="ko-KR" sz="1100" dirty="0"/>
              <a:t>: </a:t>
            </a:r>
            <a:r>
              <a:rPr lang="ko-KR" altLang="en-US" sz="1100" dirty="0"/>
              <a:t>기본조회는 </a:t>
            </a:r>
            <a:r>
              <a:rPr lang="ko-KR" altLang="en-US" sz="1100" dirty="0" err="1"/>
              <a:t>당해년도이며</a:t>
            </a:r>
            <a:r>
              <a:rPr lang="ko-KR" altLang="en-US" sz="1100" dirty="0"/>
              <a:t>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/>
              <a:t>조회 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 순위 </a:t>
            </a:r>
            <a:r>
              <a:rPr lang="en-US" altLang="ko-KR" sz="1100" dirty="0"/>
              <a:t>: </a:t>
            </a:r>
            <a:r>
              <a:rPr lang="ko-KR" altLang="en-US" sz="1100" dirty="0"/>
              <a:t>순위로 검색</a:t>
            </a:r>
            <a:endParaRPr lang="en-US" altLang="ko-KR" sz="1100" dirty="0"/>
          </a:p>
          <a:p>
            <a:endParaRPr lang="en-US" altLang="ko-KR" sz="1100" dirty="0"/>
          </a:p>
          <a:p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505143" y="3496749"/>
            <a:ext cx="411972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en-US" altLang="ko-KR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1</a:t>
            </a:r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순위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576518" y="749757"/>
            <a:ext cx="40267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출력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83663"/>
              </p:ext>
            </p:extLst>
          </p:nvPr>
        </p:nvGraphicFramePr>
        <p:xfrm>
          <a:off x="33011" y="3797651"/>
          <a:ext cx="6921348" cy="2225040"/>
        </p:xfrm>
        <a:graphic>
          <a:graphicData uri="http://schemas.openxmlformats.org/drawingml/2006/table">
            <a:tbl>
              <a:tblPr firstRow="1" lastRow="1" bandRow="1">
                <a:tableStyleId>{F5AB1C69-6EDB-4FF4-983F-18BD219EF322}</a:tableStyleId>
              </a:tblPr>
              <a:tblGrid>
                <a:gridCol w="1153558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163371008"/>
                    </a:ext>
                  </a:extLst>
                </a:gridCol>
                <a:gridCol w="384520">
                  <a:extLst>
                    <a:ext uri="{9D8B030D-6E8A-4147-A177-3AD203B41FA5}">
                      <a16:colId xmlns:a16="http://schemas.microsoft.com/office/drawing/2014/main" val="2916379632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2582850296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464179722"/>
                    </a:ext>
                  </a:extLst>
                </a:gridCol>
                <a:gridCol w="384520">
                  <a:extLst>
                    <a:ext uri="{9D8B030D-6E8A-4147-A177-3AD203B41FA5}">
                      <a16:colId xmlns:a16="http://schemas.microsoft.com/office/drawing/2014/main" val="3823578545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1978660324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3472421545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성명</a:t>
                      </a: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총사업비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총신청면적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총신청포대수</a:t>
                      </a:r>
                    </a:p>
                  </a:txBody>
                  <a:tcPr marL="0" marR="0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총선정포대수</a:t>
                      </a:r>
                    </a:p>
                  </a:txBody>
                  <a:tcPr marL="0" marR="0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총농가수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매트</a:t>
                      </a: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매트</a:t>
                      </a:r>
                    </a:p>
                  </a:txBody>
                  <a:tcPr marL="0" marR="0" marT="0" marB="0"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순위 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- 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합계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31015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홍길동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74782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이순신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6430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계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76466327"/>
                  </a:ext>
                </a:extLst>
              </a:tr>
            </a:tbl>
          </a:graphicData>
        </a:graphic>
      </p:graphicFrame>
      <p:sp>
        <p:nvSpPr>
          <p:cNvPr id="40" name="직사각형 39"/>
          <p:cNvSpPr/>
          <p:nvPr/>
        </p:nvSpPr>
        <p:spPr>
          <a:xfrm>
            <a:off x="6575235" y="795822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12230B-9DAB-CDC4-55D8-113E54DA9802}"/>
              </a:ext>
            </a:extLst>
          </p:cNvPr>
          <p:cNvSpPr/>
          <p:nvPr/>
        </p:nvSpPr>
        <p:spPr>
          <a:xfrm>
            <a:off x="33011" y="779766"/>
            <a:ext cx="2687329" cy="326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순위 조회 결과 화면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B96D415-3A16-8493-B345-AFEAEEC0A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075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331217" y="1647433"/>
            <a:ext cx="350865" cy="178505"/>
            <a:chOff x="1612114" y="2740421"/>
            <a:chExt cx="350865" cy="178505"/>
          </a:xfrm>
        </p:grpSpPr>
        <p:sp>
          <p:nvSpPr>
            <p:cNvPr id="5" name="직사각형 4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505143" y="1647868"/>
            <a:ext cx="1099907" cy="235890"/>
            <a:chOff x="4494602" y="1105730"/>
            <a:chExt cx="1099907" cy="235890"/>
          </a:xfrm>
        </p:grpSpPr>
        <p:sp>
          <p:nvSpPr>
            <p:cNvPr id="8" name="직사각형 7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graphicFrame>
        <p:nvGraphicFramePr>
          <p:cNvPr id="24" name="표 23"/>
          <p:cNvGraphicFramePr>
            <a:graphicFrameLocks noGrp="1"/>
          </p:cNvGraphicFramePr>
          <p:nvPr/>
        </p:nvGraphicFramePr>
        <p:xfrm>
          <a:off x="34925" y="2318018"/>
          <a:ext cx="6921348" cy="1112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53558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163371008"/>
                    </a:ext>
                  </a:extLst>
                </a:gridCol>
                <a:gridCol w="384520">
                  <a:extLst>
                    <a:ext uri="{9D8B030D-6E8A-4147-A177-3AD203B41FA5}">
                      <a16:colId xmlns:a16="http://schemas.microsoft.com/office/drawing/2014/main" val="2916379632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2582850296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464179722"/>
                    </a:ext>
                  </a:extLst>
                </a:gridCol>
                <a:gridCol w="384520">
                  <a:extLst>
                    <a:ext uri="{9D8B030D-6E8A-4147-A177-3AD203B41FA5}">
                      <a16:colId xmlns:a16="http://schemas.microsoft.com/office/drawing/2014/main" val="3823578545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1978660324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3472421545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김포시</a:t>
                      </a: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총사업비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총신청면적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총신청포대수</a:t>
                      </a:r>
                    </a:p>
                  </a:txBody>
                  <a:tcPr marL="0" marR="0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총선정포대수</a:t>
                      </a:r>
                    </a:p>
                  </a:txBody>
                  <a:tcPr marL="0" marR="0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총농가수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매트</a:t>
                      </a: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매트</a:t>
                      </a:r>
                    </a:p>
                  </a:txBody>
                  <a:tcPr marL="0" marR="0" marT="0" marB="0"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74782891"/>
                  </a:ext>
                </a:extLst>
              </a:tr>
            </a:tbl>
          </a:graphicData>
        </a:graphic>
      </p:graphicFrame>
      <p:sp>
        <p:nvSpPr>
          <p:cNvPr id="13" name="텍스트 개체 틀 1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선정결과관리</a:t>
            </a:r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/>
              <a:t>선정결과관리</a:t>
            </a:r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228600" indent="-2286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출력</a:t>
            </a:r>
            <a:r>
              <a:rPr lang="en-US" altLang="ko-KR" sz="1100" dirty="0"/>
              <a:t>: </a:t>
            </a:r>
            <a:r>
              <a:rPr lang="ko-KR" altLang="en-US" sz="1100" dirty="0"/>
              <a:t> 인쇄 양식으로 데이터 출력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조회</a:t>
            </a:r>
            <a:r>
              <a:rPr lang="en-US" altLang="ko-KR" sz="1100" dirty="0"/>
              <a:t>: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228600" indent="-228600">
              <a:buAutoNum type="arabicPeriod"/>
            </a:pPr>
            <a:endParaRPr lang="en-US" altLang="ko-KR" sz="1100" dirty="0"/>
          </a:p>
          <a:p>
            <a:r>
              <a:rPr lang="en-US" altLang="ko-KR" dirty="0"/>
              <a:t>&lt;</a:t>
            </a:r>
            <a:r>
              <a:rPr lang="ko-KR" altLang="en-US" dirty="0" err="1"/>
              <a:t>조회조건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 </a:t>
            </a:r>
            <a:r>
              <a:rPr lang="en-US" altLang="ko-KR" sz="1100" dirty="0"/>
              <a:t>: </a:t>
            </a:r>
            <a:r>
              <a:rPr lang="ko-KR" altLang="en-US" sz="1100" dirty="0"/>
              <a:t>기본조회는 </a:t>
            </a:r>
            <a:r>
              <a:rPr lang="ko-KR" altLang="en-US" sz="1100" dirty="0" err="1"/>
              <a:t>당해년도이며</a:t>
            </a:r>
            <a:r>
              <a:rPr lang="ko-KR" altLang="en-US" sz="1100" dirty="0"/>
              <a:t>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/>
              <a:t>조회 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읍면동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읍면동명으로</a:t>
            </a:r>
            <a:r>
              <a:rPr lang="ko-KR" altLang="en-US" sz="1100" dirty="0"/>
              <a:t> 검색</a:t>
            </a:r>
            <a:endParaRPr lang="en-US" altLang="ko-KR" sz="1100" dirty="0"/>
          </a:p>
          <a:p>
            <a:endParaRPr lang="en-US" altLang="ko-KR" sz="1100" dirty="0"/>
          </a:p>
          <a:p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505143" y="3496749"/>
            <a:ext cx="46487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읍면동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576518" y="749757"/>
            <a:ext cx="40267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출력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1690286" y="1655801"/>
            <a:ext cx="1440405" cy="235890"/>
            <a:chOff x="4154104" y="1105730"/>
            <a:chExt cx="1440405" cy="235890"/>
          </a:xfrm>
        </p:grpSpPr>
        <p:sp>
          <p:nvSpPr>
            <p:cNvPr id="33" name="직사각형 32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154104" y="1116689"/>
              <a:ext cx="645069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algn="ctr" fontAlgn="base"/>
              <a:r>
                <a:rPr lang="ko-KR" altLang="en-US" sz="14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읍면동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2873525" y="1674932"/>
            <a:ext cx="350865" cy="178505"/>
            <a:chOff x="1612114" y="2740421"/>
            <a:chExt cx="350865" cy="178505"/>
          </a:xfrm>
        </p:grpSpPr>
        <p:sp>
          <p:nvSpPr>
            <p:cNvPr id="36" name="직사각형 3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38" name="직사각형 37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884541"/>
              </p:ext>
            </p:extLst>
          </p:nvPr>
        </p:nvGraphicFramePr>
        <p:xfrm>
          <a:off x="33011" y="3797651"/>
          <a:ext cx="6921348" cy="2225040"/>
        </p:xfrm>
        <a:graphic>
          <a:graphicData uri="http://schemas.openxmlformats.org/drawingml/2006/table">
            <a:tbl>
              <a:tblPr firstRow="1" lastRow="1" bandRow="1">
                <a:tableStyleId>{F5AB1C69-6EDB-4FF4-983F-18BD219EF322}</a:tableStyleId>
              </a:tblPr>
              <a:tblGrid>
                <a:gridCol w="1153558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163371008"/>
                    </a:ext>
                  </a:extLst>
                </a:gridCol>
                <a:gridCol w="384520">
                  <a:extLst>
                    <a:ext uri="{9D8B030D-6E8A-4147-A177-3AD203B41FA5}">
                      <a16:colId xmlns:a16="http://schemas.microsoft.com/office/drawing/2014/main" val="2916379632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2582850296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464179722"/>
                    </a:ext>
                  </a:extLst>
                </a:gridCol>
                <a:gridCol w="384520">
                  <a:extLst>
                    <a:ext uri="{9D8B030D-6E8A-4147-A177-3AD203B41FA5}">
                      <a16:colId xmlns:a16="http://schemas.microsoft.com/office/drawing/2014/main" val="3823578545"/>
                    </a:ext>
                  </a:extLst>
                </a:gridCol>
                <a:gridCol w="384519">
                  <a:extLst>
                    <a:ext uri="{9D8B030D-6E8A-4147-A177-3AD203B41FA5}">
                      <a16:colId xmlns:a16="http://schemas.microsoft.com/office/drawing/2014/main" val="1978660324"/>
                    </a:ext>
                  </a:extLst>
                </a:gridCol>
                <a:gridCol w="1153558">
                  <a:extLst>
                    <a:ext uri="{9D8B030D-6E8A-4147-A177-3AD203B41FA5}">
                      <a16:colId xmlns:a16="http://schemas.microsoft.com/office/drawing/2014/main" val="3472421545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성명</a:t>
                      </a: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총사업비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총신청면적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총신청포대수</a:t>
                      </a:r>
                    </a:p>
                  </a:txBody>
                  <a:tcPr marL="0" marR="0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총선정포대수</a:t>
                      </a:r>
                    </a:p>
                  </a:txBody>
                  <a:tcPr marL="0" marR="0" marT="0" marB="0" anchor="ctr"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총농가수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매트</a:t>
                      </a: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매트</a:t>
                      </a:r>
                    </a:p>
                  </a:txBody>
                  <a:tcPr marL="0" marR="0" marT="0" marB="0"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통진읍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 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- 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합계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31015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홍길동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74782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이순신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6430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계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76466327"/>
                  </a:ext>
                </a:extLst>
              </a:tr>
            </a:tbl>
          </a:graphicData>
        </a:graphic>
      </p:graphicFrame>
      <p:sp>
        <p:nvSpPr>
          <p:cNvPr id="40" name="직사각형 39"/>
          <p:cNvSpPr/>
          <p:nvPr/>
        </p:nvSpPr>
        <p:spPr>
          <a:xfrm>
            <a:off x="6575235" y="795822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B12230B-9DAB-CDC4-55D8-113E54DA9802}"/>
              </a:ext>
            </a:extLst>
          </p:cNvPr>
          <p:cNvSpPr/>
          <p:nvPr/>
        </p:nvSpPr>
        <p:spPr>
          <a:xfrm>
            <a:off x="33011" y="779766"/>
            <a:ext cx="2687329" cy="326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읍면동</a:t>
            </a:r>
            <a:r>
              <a:rPr lang="ko-KR" altLang="en-US" dirty="0"/>
              <a:t> 조회 결과 화면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8C31AB9-AB74-4109-A953-55A04D367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9657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7367155"/>
              </p:ext>
            </p:extLst>
          </p:nvPr>
        </p:nvGraphicFramePr>
        <p:xfrm>
          <a:off x="34928" y="2329048"/>
          <a:ext cx="6921352" cy="2781300"/>
        </p:xfrm>
        <a:graphic>
          <a:graphicData uri="http://schemas.openxmlformats.org/drawingml/2006/table">
            <a:tbl>
              <a:tblPr firstRow="1" lastRow="1" bandRow="1">
                <a:tableStyleId>{F5AB1C69-6EDB-4FF4-983F-18BD219EF322}</a:tableStyleId>
              </a:tblPr>
              <a:tblGrid>
                <a:gridCol w="865169">
                  <a:extLst>
                    <a:ext uri="{9D8B030D-6E8A-4147-A177-3AD203B41FA5}">
                      <a16:colId xmlns:a16="http://schemas.microsoft.com/office/drawing/2014/main" val="2483161055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213267023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3119782836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4118541020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4201445324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3205788885"/>
                    </a:ext>
                  </a:extLst>
                </a:gridCol>
              </a:tblGrid>
              <a:tr h="27813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상토제품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 상세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소속농협별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 주문 내역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21738268"/>
                  </a:ext>
                </a:extLst>
              </a:tr>
              <a:tr h="27813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업체명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상품명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규격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김포농협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-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고촌농협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-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신김포농협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-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그외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-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769766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3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1962767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720123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5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338909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6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3042973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7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2151615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합계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18690606"/>
                  </a:ext>
                </a:extLst>
              </a:tr>
            </a:tbl>
          </a:graphicData>
        </a:graphic>
      </p:graphicFrame>
      <p:sp>
        <p:nvSpPr>
          <p:cNvPr id="20" name="직사각형 19"/>
          <p:cNvSpPr/>
          <p:nvPr/>
        </p:nvSpPr>
        <p:spPr>
          <a:xfrm>
            <a:off x="3252115" y="1659000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2726848" y="1669221"/>
            <a:ext cx="46487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업체명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631500" y="1661777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4103069" y="1672425"/>
            <a:ext cx="47288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상품명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2262650" y="1647796"/>
            <a:ext cx="350865" cy="178505"/>
            <a:chOff x="1612114" y="2740421"/>
            <a:chExt cx="350865" cy="178505"/>
          </a:xfrm>
        </p:grpSpPr>
        <p:sp>
          <p:nvSpPr>
            <p:cNvPr id="25" name="직사각형 24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436576" y="1648231"/>
            <a:ext cx="1099907" cy="235890"/>
            <a:chOff x="4494602" y="1105730"/>
            <a:chExt cx="1099907" cy="235890"/>
          </a:xfrm>
        </p:grpSpPr>
        <p:sp>
          <p:nvSpPr>
            <p:cNvPr id="28" name="직사각형 27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주문정보관리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/>
              <a:t>주문정보관리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다운로드</a:t>
            </a:r>
            <a:r>
              <a:rPr lang="en-US" altLang="ko-KR" sz="1100" dirty="0"/>
              <a:t>: </a:t>
            </a:r>
            <a:r>
              <a:rPr lang="ko-KR" altLang="en-US" sz="1100" dirty="0"/>
              <a:t> 엑셀파일로 다운로드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조회</a:t>
            </a:r>
            <a:r>
              <a:rPr lang="en-US" altLang="ko-KR" sz="1100" dirty="0"/>
              <a:t>:   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 소속농협별 데이터 조회</a:t>
            </a:r>
            <a:endParaRPr lang="en-US" altLang="ko-KR" sz="1100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조회 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</a:t>
            </a:r>
            <a:r>
              <a:rPr lang="en-US" altLang="ko-KR" sz="1100" dirty="0"/>
              <a:t>: </a:t>
            </a:r>
            <a:r>
              <a:rPr lang="ko-KR" altLang="en-US" sz="1100" dirty="0"/>
              <a:t>기본 조회는 당해  년도이며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 err="1"/>
              <a:t>조회가능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업체명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업체명으로</a:t>
            </a:r>
            <a:r>
              <a:rPr lang="ko-KR" altLang="en-US" sz="1100" dirty="0"/>
              <a:t>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상품명</a:t>
            </a:r>
            <a:r>
              <a:rPr lang="en-US" altLang="ko-KR" sz="1100" dirty="0"/>
              <a:t>: </a:t>
            </a:r>
            <a:r>
              <a:rPr lang="ko-KR" altLang="en-US" sz="1100" dirty="0"/>
              <a:t>상품명으로 검색</a:t>
            </a:r>
            <a:endParaRPr lang="en-US" altLang="ko-KR" sz="1100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6272774" y="745871"/>
            <a:ext cx="625492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다운로드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264137" y="1653833"/>
            <a:ext cx="880096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6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소속농협별</a:t>
            </a:r>
            <a:endParaRPr lang="ko-KR" altLang="en-US" sz="16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6232328" y="796723"/>
            <a:ext cx="706383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1B65E25-8F4F-358A-8834-463A90C87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415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183399"/>
              </p:ext>
            </p:extLst>
          </p:nvPr>
        </p:nvGraphicFramePr>
        <p:xfrm>
          <a:off x="34928" y="2329048"/>
          <a:ext cx="6921352" cy="2781300"/>
        </p:xfrm>
        <a:graphic>
          <a:graphicData uri="http://schemas.openxmlformats.org/drawingml/2006/table">
            <a:tbl>
              <a:tblPr firstRow="1" lastRow="1" bandRow="1">
                <a:tableStyleId>{F5AB1C69-6EDB-4FF4-983F-18BD219EF322}</a:tableStyleId>
              </a:tblPr>
              <a:tblGrid>
                <a:gridCol w="865169">
                  <a:extLst>
                    <a:ext uri="{9D8B030D-6E8A-4147-A177-3AD203B41FA5}">
                      <a16:colId xmlns:a16="http://schemas.microsoft.com/office/drawing/2014/main" val="2483161055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213267023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3119782836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4118541020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4201445324"/>
                    </a:ext>
                  </a:extLst>
                </a:gridCol>
                <a:gridCol w="865169">
                  <a:extLst>
                    <a:ext uri="{9D8B030D-6E8A-4147-A177-3AD203B41FA5}">
                      <a16:colId xmlns:a16="http://schemas.microsoft.com/office/drawing/2014/main" val="3205788885"/>
                    </a:ext>
                  </a:extLst>
                </a:gridCol>
              </a:tblGrid>
              <a:tr h="27813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상토제품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 상세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공급농협별 주문 내역</a:t>
                      </a:r>
                    </a:p>
                  </a:txBody>
                  <a:tcPr marL="0" marR="0" marT="0" marB="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21738268"/>
                  </a:ext>
                </a:extLst>
              </a:tr>
              <a:tr h="27813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업체명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상품명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규격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김포농협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-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고촌농협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-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신김포농협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-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그외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-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769766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3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1962767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720123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5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338909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6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3042973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7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2151615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합계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18690606"/>
                  </a:ext>
                </a:extLst>
              </a:tr>
            </a:tbl>
          </a:graphicData>
        </a:graphic>
      </p:graphicFrame>
      <p:sp>
        <p:nvSpPr>
          <p:cNvPr id="20" name="직사각형 19"/>
          <p:cNvSpPr/>
          <p:nvPr/>
        </p:nvSpPr>
        <p:spPr>
          <a:xfrm>
            <a:off x="3285521" y="1659000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2760254" y="1669221"/>
            <a:ext cx="46487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업체명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664906" y="1661777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4136475" y="1672425"/>
            <a:ext cx="47288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상품명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2296056" y="1647796"/>
            <a:ext cx="350865" cy="178505"/>
            <a:chOff x="1612114" y="2740421"/>
            <a:chExt cx="350865" cy="178505"/>
          </a:xfrm>
        </p:grpSpPr>
        <p:sp>
          <p:nvSpPr>
            <p:cNvPr id="25" name="직사각형 24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469982" y="1648231"/>
            <a:ext cx="1099907" cy="235890"/>
            <a:chOff x="4494602" y="1105730"/>
            <a:chExt cx="1099907" cy="235890"/>
          </a:xfrm>
        </p:grpSpPr>
        <p:sp>
          <p:nvSpPr>
            <p:cNvPr id="28" name="직사각형 27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주문정보관리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 err="1"/>
              <a:t>신청관리</a:t>
            </a:r>
            <a:r>
              <a:rPr lang="en-US" altLang="ko-KR" dirty="0"/>
              <a:t>&gt;</a:t>
            </a:r>
            <a:r>
              <a:rPr lang="ko-KR" altLang="en-US" dirty="0"/>
              <a:t>주문정보관리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다운로드</a:t>
            </a:r>
            <a:r>
              <a:rPr lang="en-US" altLang="ko-KR" sz="1100" dirty="0"/>
              <a:t>: </a:t>
            </a:r>
            <a:r>
              <a:rPr lang="ko-KR" altLang="en-US" sz="1100" dirty="0"/>
              <a:t> 엑셀파일로 다운로드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조회</a:t>
            </a:r>
            <a:r>
              <a:rPr lang="en-US" altLang="ko-KR" sz="1100" dirty="0"/>
              <a:t>:   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 공급농협별 데이터 조회</a:t>
            </a:r>
            <a:endParaRPr lang="en-US" altLang="ko-KR" sz="1100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조회 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</a:t>
            </a:r>
            <a:r>
              <a:rPr lang="en-US" altLang="ko-KR" sz="1100" dirty="0"/>
              <a:t>: </a:t>
            </a:r>
            <a:r>
              <a:rPr lang="ko-KR" altLang="en-US" sz="1100" dirty="0"/>
              <a:t>기본 조회는 당해  년도이며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 err="1"/>
              <a:t>조회가능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업체명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업체명으로</a:t>
            </a:r>
            <a:r>
              <a:rPr lang="ko-KR" altLang="en-US" sz="1100" dirty="0"/>
              <a:t>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상품명</a:t>
            </a:r>
            <a:r>
              <a:rPr lang="en-US" altLang="ko-KR" sz="1100" dirty="0"/>
              <a:t>: </a:t>
            </a:r>
            <a:r>
              <a:rPr lang="ko-KR" altLang="en-US" sz="1100" dirty="0"/>
              <a:t>상품명으로 검색</a:t>
            </a:r>
            <a:endParaRPr lang="en-US" altLang="ko-KR" sz="1100" dirty="0"/>
          </a:p>
          <a:p>
            <a:pPr marL="228600" indent="-228600">
              <a:buAutoNum type="arabicPeriod"/>
            </a:pPr>
            <a:endParaRPr lang="en-US" altLang="ko-KR" dirty="0"/>
          </a:p>
          <a:p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6272774" y="745871"/>
            <a:ext cx="625492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다운로드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184559" y="1626253"/>
            <a:ext cx="1079283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6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공급농협별</a:t>
            </a:r>
            <a:endParaRPr lang="ko-KR" altLang="en-US" sz="16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6232328" y="796723"/>
            <a:ext cx="706383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D4F43F95-2D8E-24F5-B7E4-8831B66D0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5242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사용자정보관리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시스템관리</a:t>
            </a:r>
            <a:r>
              <a:rPr lang="en-US" altLang="ko-KR" dirty="0"/>
              <a:t>&gt;</a:t>
            </a:r>
            <a:r>
              <a:rPr lang="ko-KR" altLang="en-US" dirty="0"/>
              <a:t>사용자정보관리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조회</a:t>
            </a:r>
            <a:r>
              <a:rPr lang="en-US" altLang="ko-KR" sz="1100" dirty="0"/>
              <a:t>:   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수정 </a:t>
            </a:r>
            <a:r>
              <a:rPr lang="en-US" altLang="ko-KR" sz="1100" dirty="0"/>
              <a:t>: </a:t>
            </a:r>
            <a:r>
              <a:rPr lang="ko-KR" altLang="en-US" sz="1100" dirty="0"/>
              <a:t>선택한 데이터를 수정하기위해 </a:t>
            </a:r>
            <a:r>
              <a:rPr lang="ko-KR" altLang="en-US" sz="1100" dirty="0" err="1"/>
              <a:t>레이어팝업</a:t>
            </a:r>
            <a:r>
              <a:rPr lang="ko-KR" altLang="en-US" sz="1100" dirty="0"/>
              <a:t> 생성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삭제 </a:t>
            </a:r>
            <a:r>
              <a:rPr lang="en-US" altLang="ko-KR" sz="1100" dirty="0"/>
              <a:t>: </a:t>
            </a:r>
            <a:r>
              <a:rPr lang="ko-KR" altLang="en-US" sz="1100" dirty="0"/>
              <a:t>선택한 데이터 삭제 </a:t>
            </a:r>
            <a:r>
              <a:rPr lang="en-US" altLang="ko-KR" sz="1100" dirty="0"/>
              <a:t>&gt; </a:t>
            </a:r>
            <a:r>
              <a:rPr lang="ko-KR" altLang="en-US" sz="1100" dirty="0" err="1"/>
              <a:t>삭제시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메세지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팝업생성</a:t>
            </a:r>
            <a:endParaRPr lang="en-US" altLang="ko-KR" sz="1100" dirty="0"/>
          </a:p>
          <a:p>
            <a:pPr marL="108000" indent="-108000">
              <a:buAutoNum type="arabicPeriod"/>
            </a:pPr>
            <a:endParaRPr lang="en-US" altLang="ko-KR" dirty="0"/>
          </a:p>
          <a:p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517606"/>
              </p:ext>
            </p:extLst>
          </p:nvPr>
        </p:nvGraphicFramePr>
        <p:xfrm>
          <a:off x="34917" y="2018910"/>
          <a:ext cx="6921360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40032">
                  <a:extLst>
                    <a:ext uri="{9D8B030D-6E8A-4147-A177-3AD203B41FA5}">
                      <a16:colId xmlns:a16="http://schemas.microsoft.com/office/drawing/2014/main" val="1789405719"/>
                    </a:ext>
                  </a:extLst>
                </a:gridCol>
                <a:gridCol w="640032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640032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640032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640032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640032">
                  <a:extLst>
                    <a:ext uri="{9D8B030D-6E8A-4147-A177-3AD203B41FA5}">
                      <a16:colId xmlns:a16="http://schemas.microsoft.com/office/drawing/2014/main" val="3469977162"/>
                    </a:ext>
                  </a:extLst>
                </a:gridCol>
                <a:gridCol w="640032">
                  <a:extLst>
                    <a:ext uri="{9D8B030D-6E8A-4147-A177-3AD203B41FA5}">
                      <a16:colId xmlns:a16="http://schemas.microsoft.com/office/drawing/2014/main" val="1043806742"/>
                    </a:ext>
                  </a:extLst>
                </a:gridCol>
                <a:gridCol w="640032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640032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  <a:gridCol w="580536">
                  <a:extLst>
                    <a:ext uri="{9D8B030D-6E8A-4147-A177-3AD203B41FA5}">
                      <a16:colId xmlns:a16="http://schemas.microsoft.com/office/drawing/2014/main" val="3265910666"/>
                    </a:ext>
                  </a:extLst>
                </a:gridCol>
                <a:gridCol w="580536">
                  <a:extLst>
                    <a:ext uri="{9D8B030D-6E8A-4147-A177-3AD203B41FA5}">
                      <a16:colId xmlns:a16="http://schemas.microsoft.com/office/drawing/2014/main" val="2495056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성명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아이디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kern="1200" dirty="0">
                          <a:solidFill>
                            <a:schemeClr val="lt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  <a:cs typeface="+mn-cs"/>
                        </a:rPr>
                        <a:t>비밀번호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담당읍면동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전화번호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휴대폰번호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이메일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54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121758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6432392" y="2431711"/>
            <a:ext cx="436717" cy="1383375"/>
            <a:chOff x="6525120" y="2516754"/>
            <a:chExt cx="436717" cy="1383375"/>
          </a:xfrm>
        </p:grpSpPr>
        <p:grpSp>
          <p:nvGrpSpPr>
            <p:cNvPr id="10" name="그룹 9"/>
            <p:cNvGrpSpPr/>
            <p:nvPr/>
          </p:nvGrpSpPr>
          <p:grpSpPr>
            <a:xfrm>
              <a:off x="6531450" y="2516754"/>
              <a:ext cx="430387" cy="318549"/>
              <a:chOff x="1572353" y="2675451"/>
              <a:chExt cx="430387" cy="318549"/>
            </a:xfrm>
          </p:grpSpPr>
          <p:sp>
            <p:nvSpPr>
              <p:cNvPr id="21" name="직사각형 2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직사각형 2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1" name="그룹 10"/>
            <p:cNvGrpSpPr/>
            <p:nvPr/>
          </p:nvGrpSpPr>
          <p:grpSpPr>
            <a:xfrm>
              <a:off x="6531449" y="2858639"/>
              <a:ext cx="430387" cy="318549"/>
              <a:chOff x="1572353" y="2675451"/>
              <a:chExt cx="430387" cy="318549"/>
            </a:xfrm>
          </p:grpSpPr>
          <p:sp>
            <p:nvSpPr>
              <p:cNvPr id="19" name="직사각형 1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직사각형 1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2" name="그룹 11"/>
            <p:cNvGrpSpPr/>
            <p:nvPr/>
          </p:nvGrpSpPr>
          <p:grpSpPr>
            <a:xfrm>
              <a:off x="6527752" y="3218026"/>
              <a:ext cx="430387" cy="318549"/>
              <a:chOff x="1572353" y="2675451"/>
              <a:chExt cx="430387" cy="318549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6525120" y="3581580"/>
              <a:ext cx="430387" cy="318549"/>
              <a:chOff x="1572353" y="2675451"/>
              <a:chExt cx="430387" cy="318549"/>
            </a:xfrm>
          </p:grpSpPr>
          <p:sp>
            <p:nvSpPr>
              <p:cNvPr id="15" name="직사각형 1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직사각형 1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sp>
          <p:nvSpPr>
            <p:cNvPr id="14" name="직사각형 13"/>
            <p:cNvSpPr/>
            <p:nvPr/>
          </p:nvSpPr>
          <p:spPr>
            <a:xfrm>
              <a:off x="6584846" y="2552801"/>
              <a:ext cx="299575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5799031" y="2431711"/>
            <a:ext cx="436717" cy="1383375"/>
            <a:chOff x="6106371" y="2516754"/>
            <a:chExt cx="436717" cy="1383375"/>
          </a:xfrm>
        </p:grpSpPr>
        <p:grpSp>
          <p:nvGrpSpPr>
            <p:cNvPr id="24" name="그룹 23"/>
            <p:cNvGrpSpPr/>
            <p:nvPr/>
          </p:nvGrpSpPr>
          <p:grpSpPr>
            <a:xfrm>
              <a:off x="6112701" y="2516754"/>
              <a:ext cx="430387" cy="318549"/>
              <a:chOff x="1572353" y="2675451"/>
              <a:chExt cx="430387" cy="318549"/>
            </a:xfrm>
          </p:grpSpPr>
          <p:sp>
            <p:nvSpPr>
              <p:cNvPr id="35" name="직사각형 3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25" name="그룹 24"/>
            <p:cNvGrpSpPr/>
            <p:nvPr/>
          </p:nvGrpSpPr>
          <p:grpSpPr>
            <a:xfrm>
              <a:off x="6112700" y="2858639"/>
              <a:ext cx="430387" cy="318549"/>
              <a:chOff x="1572353" y="2675451"/>
              <a:chExt cx="430387" cy="318549"/>
            </a:xfrm>
          </p:grpSpPr>
          <p:sp>
            <p:nvSpPr>
              <p:cNvPr id="33" name="직사각형 3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26" name="그룹 25"/>
            <p:cNvGrpSpPr/>
            <p:nvPr/>
          </p:nvGrpSpPr>
          <p:grpSpPr>
            <a:xfrm>
              <a:off x="6109003" y="3218026"/>
              <a:ext cx="430387" cy="318549"/>
              <a:chOff x="1572353" y="2675451"/>
              <a:chExt cx="430387" cy="318549"/>
            </a:xfrm>
          </p:grpSpPr>
          <p:sp>
            <p:nvSpPr>
              <p:cNvPr id="31" name="직사각형 3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직사각형 3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27" name="그룹 26"/>
            <p:cNvGrpSpPr/>
            <p:nvPr/>
          </p:nvGrpSpPr>
          <p:grpSpPr>
            <a:xfrm>
              <a:off x="6106371" y="3581580"/>
              <a:ext cx="430387" cy="318549"/>
              <a:chOff x="1572353" y="2675451"/>
              <a:chExt cx="430387" cy="318549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sp>
          <p:nvSpPr>
            <p:cNvPr id="28" name="직사각형 27"/>
            <p:cNvSpPr/>
            <p:nvPr/>
          </p:nvSpPr>
          <p:spPr>
            <a:xfrm>
              <a:off x="6166097" y="2552801"/>
              <a:ext cx="299575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1028906" y="1659000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655924" y="1669221"/>
            <a:ext cx="31258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성명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슬라이드 번호 개체 틀 43">
            <a:extLst>
              <a:ext uri="{FF2B5EF4-FFF2-40B4-BE49-F238E27FC236}">
                <a16:creationId xmlns:a16="http://schemas.microsoft.com/office/drawing/2014/main" id="{B1E7CA5B-D06F-1037-23B4-5E3787F5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122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사용자정보관리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시스템관리</a:t>
            </a:r>
            <a:r>
              <a:rPr lang="en-US" altLang="ko-KR" dirty="0"/>
              <a:t>&gt;</a:t>
            </a:r>
            <a:r>
              <a:rPr lang="ko-KR" altLang="en-US" dirty="0"/>
              <a:t>사용자정보관리</a:t>
            </a:r>
            <a:r>
              <a:rPr lang="en-US" altLang="ko-KR" dirty="0"/>
              <a:t>(</a:t>
            </a:r>
            <a:r>
              <a:rPr lang="ko-KR" altLang="en-US" dirty="0"/>
              <a:t>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저장 </a:t>
            </a:r>
            <a:r>
              <a:rPr lang="en-US" altLang="ko-KR" sz="1100" dirty="0"/>
              <a:t>: </a:t>
            </a:r>
            <a:r>
              <a:rPr lang="ko-KR" altLang="en-US" sz="1100" dirty="0"/>
              <a:t>변경 데이터 저장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en-US" altLang="ko-KR" sz="1100" dirty="0"/>
              <a:t>X : </a:t>
            </a:r>
            <a:r>
              <a:rPr lang="ko-KR" altLang="en-US" sz="1100" dirty="0"/>
              <a:t>레이어 팝업 닫기</a:t>
            </a:r>
            <a:endParaRPr lang="en-US" altLang="ko-KR" sz="1100" dirty="0"/>
          </a:p>
          <a:p>
            <a:pPr marL="108000" indent="-108000">
              <a:buAutoNum type="arabicPeriod"/>
            </a:pPr>
            <a:endParaRPr lang="en-US" altLang="ko-KR" dirty="0"/>
          </a:p>
          <a:p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9689037"/>
              </p:ext>
            </p:extLst>
          </p:nvPr>
        </p:nvGraphicFramePr>
        <p:xfrm>
          <a:off x="34917" y="2018910"/>
          <a:ext cx="6921362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05248">
                  <a:extLst>
                    <a:ext uri="{9D8B030D-6E8A-4147-A177-3AD203B41FA5}">
                      <a16:colId xmlns:a16="http://schemas.microsoft.com/office/drawing/2014/main" val="1789405719"/>
                    </a:ext>
                  </a:extLst>
                </a:gridCol>
                <a:gridCol w="705248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705248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705248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705248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705248">
                  <a:extLst>
                    <a:ext uri="{9D8B030D-6E8A-4147-A177-3AD203B41FA5}">
                      <a16:colId xmlns:a16="http://schemas.microsoft.com/office/drawing/2014/main" val="3469977162"/>
                    </a:ext>
                  </a:extLst>
                </a:gridCol>
                <a:gridCol w="705248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705248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  <a:gridCol w="639689">
                  <a:extLst>
                    <a:ext uri="{9D8B030D-6E8A-4147-A177-3AD203B41FA5}">
                      <a16:colId xmlns:a16="http://schemas.microsoft.com/office/drawing/2014/main" val="3265910666"/>
                    </a:ext>
                  </a:extLst>
                </a:gridCol>
                <a:gridCol w="639689">
                  <a:extLst>
                    <a:ext uri="{9D8B030D-6E8A-4147-A177-3AD203B41FA5}">
                      <a16:colId xmlns:a16="http://schemas.microsoft.com/office/drawing/2014/main" val="2495056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성명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아이디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1" kern="1200" dirty="0">
                          <a:solidFill>
                            <a:schemeClr val="lt1"/>
                          </a:solidFill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  <a:cs typeface="+mn-cs"/>
                        </a:rPr>
                        <a:t>비밀번호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담당읍면동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휴대폰번호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이메일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54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121758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6432392" y="2431711"/>
            <a:ext cx="436717" cy="1383375"/>
            <a:chOff x="6525120" y="2516754"/>
            <a:chExt cx="436717" cy="1383375"/>
          </a:xfrm>
        </p:grpSpPr>
        <p:grpSp>
          <p:nvGrpSpPr>
            <p:cNvPr id="10" name="그룹 9"/>
            <p:cNvGrpSpPr/>
            <p:nvPr/>
          </p:nvGrpSpPr>
          <p:grpSpPr>
            <a:xfrm>
              <a:off x="6531450" y="2516754"/>
              <a:ext cx="430387" cy="318549"/>
              <a:chOff x="1572353" y="2675451"/>
              <a:chExt cx="430387" cy="318549"/>
            </a:xfrm>
          </p:grpSpPr>
          <p:sp>
            <p:nvSpPr>
              <p:cNvPr id="21" name="직사각형 2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직사각형 2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1" name="그룹 10"/>
            <p:cNvGrpSpPr/>
            <p:nvPr/>
          </p:nvGrpSpPr>
          <p:grpSpPr>
            <a:xfrm>
              <a:off x="6531449" y="2858639"/>
              <a:ext cx="430387" cy="318549"/>
              <a:chOff x="1572353" y="2675451"/>
              <a:chExt cx="430387" cy="318549"/>
            </a:xfrm>
          </p:grpSpPr>
          <p:sp>
            <p:nvSpPr>
              <p:cNvPr id="19" name="직사각형 1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직사각형 1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2" name="그룹 11"/>
            <p:cNvGrpSpPr/>
            <p:nvPr/>
          </p:nvGrpSpPr>
          <p:grpSpPr>
            <a:xfrm>
              <a:off x="6527752" y="3218026"/>
              <a:ext cx="430387" cy="318549"/>
              <a:chOff x="1572353" y="2675451"/>
              <a:chExt cx="430387" cy="318549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6525120" y="3581580"/>
              <a:ext cx="430387" cy="318549"/>
              <a:chOff x="1572353" y="2675451"/>
              <a:chExt cx="430387" cy="318549"/>
            </a:xfrm>
          </p:grpSpPr>
          <p:sp>
            <p:nvSpPr>
              <p:cNvPr id="15" name="직사각형 1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직사각형 1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</p:grpSp>
      <p:grpSp>
        <p:nvGrpSpPr>
          <p:cNvPr id="23" name="그룹 22"/>
          <p:cNvGrpSpPr/>
          <p:nvPr/>
        </p:nvGrpSpPr>
        <p:grpSpPr>
          <a:xfrm>
            <a:off x="5799031" y="2431711"/>
            <a:ext cx="436717" cy="1383375"/>
            <a:chOff x="6106371" y="2516754"/>
            <a:chExt cx="436717" cy="1383375"/>
          </a:xfrm>
        </p:grpSpPr>
        <p:grpSp>
          <p:nvGrpSpPr>
            <p:cNvPr id="24" name="그룹 23"/>
            <p:cNvGrpSpPr/>
            <p:nvPr/>
          </p:nvGrpSpPr>
          <p:grpSpPr>
            <a:xfrm>
              <a:off x="6112701" y="2516754"/>
              <a:ext cx="430387" cy="318549"/>
              <a:chOff x="1572353" y="2675451"/>
              <a:chExt cx="430387" cy="318549"/>
            </a:xfrm>
          </p:grpSpPr>
          <p:sp>
            <p:nvSpPr>
              <p:cNvPr id="35" name="직사각형 3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25" name="그룹 24"/>
            <p:cNvGrpSpPr/>
            <p:nvPr/>
          </p:nvGrpSpPr>
          <p:grpSpPr>
            <a:xfrm>
              <a:off x="6112700" y="2858639"/>
              <a:ext cx="430387" cy="318549"/>
              <a:chOff x="1572353" y="2675451"/>
              <a:chExt cx="430387" cy="318549"/>
            </a:xfrm>
          </p:grpSpPr>
          <p:sp>
            <p:nvSpPr>
              <p:cNvPr id="33" name="직사각형 3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26" name="그룹 25"/>
            <p:cNvGrpSpPr/>
            <p:nvPr/>
          </p:nvGrpSpPr>
          <p:grpSpPr>
            <a:xfrm>
              <a:off x="6109003" y="3218026"/>
              <a:ext cx="430387" cy="318549"/>
              <a:chOff x="1572353" y="2675451"/>
              <a:chExt cx="430387" cy="318549"/>
            </a:xfrm>
          </p:grpSpPr>
          <p:sp>
            <p:nvSpPr>
              <p:cNvPr id="31" name="직사각형 3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직사각형 3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27" name="그룹 26"/>
            <p:cNvGrpSpPr/>
            <p:nvPr/>
          </p:nvGrpSpPr>
          <p:grpSpPr>
            <a:xfrm>
              <a:off x="6106371" y="3581580"/>
              <a:ext cx="430387" cy="318549"/>
              <a:chOff x="1572353" y="2675451"/>
              <a:chExt cx="430387" cy="318549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</p:grpSp>
      <p:sp>
        <p:nvSpPr>
          <p:cNvPr id="37" name="직사각형 36"/>
          <p:cNvSpPr/>
          <p:nvPr/>
        </p:nvSpPr>
        <p:spPr>
          <a:xfrm>
            <a:off x="1028906" y="1659000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655924" y="1669221"/>
            <a:ext cx="31258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ko-KR" altLang="en-US" sz="1400" ker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성명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58" name="그룹 57"/>
          <p:cNvGrpSpPr/>
          <p:nvPr/>
        </p:nvGrpSpPr>
        <p:grpSpPr>
          <a:xfrm>
            <a:off x="315065" y="1603733"/>
            <a:ext cx="6547714" cy="3899783"/>
            <a:chOff x="315065" y="1603733"/>
            <a:chExt cx="6547714" cy="3899783"/>
          </a:xfrm>
        </p:grpSpPr>
        <p:grpSp>
          <p:nvGrpSpPr>
            <p:cNvPr id="40" name="그룹 39"/>
            <p:cNvGrpSpPr/>
            <p:nvPr/>
          </p:nvGrpSpPr>
          <p:grpSpPr>
            <a:xfrm>
              <a:off x="315065" y="1603733"/>
              <a:ext cx="6547714" cy="3899783"/>
              <a:chOff x="406645" y="2860914"/>
              <a:chExt cx="6547714" cy="3899783"/>
            </a:xfrm>
          </p:grpSpPr>
          <p:sp>
            <p:nvSpPr>
              <p:cNvPr id="41" name="직사각형 40"/>
              <p:cNvSpPr/>
              <p:nvPr/>
            </p:nvSpPr>
            <p:spPr>
              <a:xfrm>
                <a:off x="406645" y="2860914"/>
                <a:ext cx="6547714" cy="3899783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직사각형 42"/>
              <p:cNvSpPr/>
              <p:nvPr/>
            </p:nvSpPr>
            <p:spPr>
              <a:xfrm>
                <a:off x="6761136" y="2899944"/>
                <a:ext cx="120226" cy="215444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algn="r" fontAlgn="base"/>
                <a:r>
                  <a:rPr lang="en-US" altLang="ko-KR" sz="14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X</a:t>
                </a:r>
                <a:endPara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sp>
          <p:nvSpPr>
            <p:cNvPr id="44" name="직사각형 43"/>
            <p:cNvSpPr/>
            <p:nvPr/>
          </p:nvSpPr>
          <p:spPr>
            <a:xfrm>
              <a:off x="523656" y="2611047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비밀번호</a:t>
              </a:r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533995" y="2871555"/>
              <a:ext cx="76944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비밀번호 확인</a:t>
              </a: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3845863" y="2358353"/>
              <a:ext cx="65402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담당 </a:t>
              </a:r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읍면동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3845863" y="2614954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전화번호</a:t>
              </a: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523656" y="3126083"/>
              <a:ext cx="36548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이메일</a:t>
              </a: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533995" y="3379064"/>
              <a:ext cx="60593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핸드폰번호</a:t>
              </a:r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523656" y="2353397"/>
              <a:ext cx="36548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아이디</a:t>
              </a: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1621778" y="2347149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1621778" y="2605924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1621778" y="2865306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621778" y="3124688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1621778" y="3384070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4949608" y="2354351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4949608" y="2601127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9" name="직사각형 58"/>
          <p:cNvSpPr/>
          <p:nvPr/>
        </p:nvSpPr>
        <p:spPr>
          <a:xfrm>
            <a:off x="6153099" y="1642763"/>
            <a:ext cx="312623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저장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6594981" y="1633923"/>
            <a:ext cx="247583" cy="2731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6134632" y="1632404"/>
            <a:ext cx="362486" cy="2731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471558" y="1642763"/>
            <a:ext cx="30457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수정</a:t>
            </a: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45B402A3-74AC-9B9E-0891-F5AED0675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898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공지사항관리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시스템관리</a:t>
            </a:r>
            <a:r>
              <a:rPr lang="en-US" altLang="ko-KR" dirty="0"/>
              <a:t>&gt;</a:t>
            </a:r>
            <a:r>
              <a:rPr lang="ko-KR" altLang="en-US" dirty="0"/>
              <a:t>공지사항관리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글쓰기 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레이어팝업</a:t>
            </a:r>
            <a:r>
              <a:rPr lang="ko-KR" altLang="en-US" sz="1100" dirty="0"/>
              <a:t> </a:t>
            </a:r>
            <a:r>
              <a:rPr lang="en-US" altLang="ko-KR" sz="1100" dirty="0"/>
              <a:t>or </a:t>
            </a:r>
            <a:r>
              <a:rPr lang="ko-KR" altLang="en-US" sz="1100" dirty="0"/>
              <a:t>새페이지에서 생성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수정 </a:t>
            </a:r>
            <a:r>
              <a:rPr lang="en-US" altLang="ko-KR" sz="1100" dirty="0"/>
              <a:t>:</a:t>
            </a:r>
            <a:r>
              <a:rPr lang="ko-KR" altLang="en-US" sz="1100" dirty="0"/>
              <a:t> 리스트에서 수정 표시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삭제 </a:t>
            </a:r>
            <a:r>
              <a:rPr lang="en-US" altLang="ko-KR" sz="1100" dirty="0"/>
              <a:t>: </a:t>
            </a:r>
            <a:r>
              <a:rPr lang="ko-KR" altLang="en-US" sz="1100" dirty="0"/>
              <a:t>리스트에서 삭제 표시</a:t>
            </a:r>
            <a:endParaRPr lang="en-US" altLang="ko-KR" sz="1100" dirty="0"/>
          </a:p>
          <a:p>
            <a:pPr marL="108000" indent="-108000">
              <a:buAutoNum type="arabicPeriod"/>
            </a:pPr>
            <a:endParaRPr lang="en-US" altLang="ko-KR" dirty="0"/>
          </a:p>
          <a:p>
            <a:endParaRPr lang="ko-KR" altLang="en-US" dirty="0"/>
          </a:p>
          <a:p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593080"/>
              </p:ext>
            </p:extLst>
          </p:nvPr>
        </p:nvGraphicFramePr>
        <p:xfrm>
          <a:off x="34917" y="2018910"/>
          <a:ext cx="6921360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52154">
                  <a:extLst>
                    <a:ext uri="{9D8B030D-6E8A-4147-A177-3AD203B41FA5}">
                      <a16:colId xmlns:a16="http://schemas.microsoft.com/office/drawing/2014/main" val="1789405719"/>
                    </a:ext>
                  </a:extLst>
                </a:gridCol>
                <a:gridCol w="3865076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500826">
                  <a:extLst>
                    <a:ext uri="{9D8B030D-6E8A-4147-A177-3AD203B41FA5}">
                      <a16:colId xmlns:a16="http://schemas.microsoft.com/office/drawing/2014/main" val="3265910666"/>
                    </a:ext>
                  </a:extLst>
                </a:gridCol>
                <a:gridCol w="500826">
                  <a:extLst>
                    <a:ext uri="{9D8B030D-6E8A-4147-A177-3AD203B41FA5}">
                      <a16:colId xmlns:a16="http://schemas.microsoft.com/office/drawing/2014/main" val="2495056187"/>
                    </a:ext>
                  </a:extLst>
                </a:gridCol>
                <a:gridCol w="500826">
                  <a:extLst>
                    <a:ext uri="{9D8B030D-6E8A-4147-A177-3AD203B41FA5}">
                      <a16:colId xmlns:a16="http://schemas.microsoft.com/office/drawing/2014/main" val="3064081305"/>
                    </a:ext>
                  </a:extLst>
                </a:gridCol>
                <a:gridCol w="500826">
                  <a:extLst>
                    <a:ext uri="{9D8B030D-6E8A-4147-A177-3AD203B41FA5}">
                      <a16:colId xmlns:a16="http://schemas.microsoft.com/office/drawing/2014/main" val="3181894923"/>
                    </a:ext>
                  </a:extLst>
                </a:gridCol>
                <a:gridCol w="500826">
                  <a:extLst>
                    <a:ext uri="{9D8B030D-6E8A-4147-A177-3AD203B41FA5}">
                      <a16:colId xmlns:a16="http://schemas.microsoft.com/office/drawing/2014/main" val="36322117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공지사항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첨부파일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글쓴이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작성일자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54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121758"/>
                  </a:ext>
                </a:extLst>
              </a:tr>
            </a:tbl>
          </a:graphicData>
        </a:graphic>
      </p:graphicFrame>
      <p:sp>
        <p:nvSpPr>
          <p:cNvPr id="37" name="직사각형 36"/>
          <p:cNvSpPr/>
          <p:nvPr/>
        </p:nvSpPr>
        <p:spPr>
          <a:xfrm>
            <a:off x="6340385" y="1555496"/>
            <a:ext cx="511679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글쓰기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92796" y="1584975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슬라이드 번호 개체 틀 44">
            <a:extLst>
              <a:ext uri="{FF2B5EF4-FFF2-40B4-BE49-F238E27FC236}">
                <a16:creationId xmlns:a16="http://schemas.microsoft.com/office/drawing/2014/main" id="{B8BCD48A-4B15-601B-0530-72CABD97F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350E4AE-DA23-0C35-5B76-3BEA724E2AE6}"/>
              </a:ext>
            </a:extLst>
          </p:cNvPr>
          <p:cNvSpPr/>
          <p:nvPr/>
        </p:nvSpPr>
        <p:spPr>
          <a:xfrm>
            <a:off x="6085502" y="2504878"/>
            <a:ext cx="258790" cy="141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B6790C4-32AF-3271-374C-DBACF22B2F47}"/>
              </a:ext>
            </a:extLst>
          </p:cNvPr>
          <p:cNvSpPr/>
          <p:nvPr/>
        </p:nvSpPr>
        <p:spPr>
          <a:xfrm>
            <a:off x="5997285" y="2384745"/>
            <a:ext cx="430387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수정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42AA547-E45E-73AE-4B03-2845EDB45B77}"/>
              </a:ext>
            </a:extLst>
          </p:cNvPr>
          <p:cNvSpPr/>
          <p:nvPr/>
        </p:nvSpPr>
        <p:spPr>
          <a:xfrm>
            <a:off x="6517665" y="2504878"/>
            <a:ext cx="258790" cy="141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FDFC0D8-8BFE-1635-DD8A-1DE05D1D0D10}"/>
              </a:ext>
            </a:extLst>
          </p:cNvPr>
          <p:cNvSpPr/>
          <p:nvPr/>
        </p:nvSpPr>
        <p:spPr>
          <a:xfrm>
            <a:off x="6429448" y="2384745"/>
            <a:ext cx="430387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삭제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CCE569F-5C05-108D-DF08-84C5300CF771}"/>
              </a:ext>
            </a:extLst>
          </p:cNvPr>
          <p:cNvSpPr/>
          <p:nvPr/>
        </p:nvSpPr>
        <p:spPr>
          <a:xfrm>
            <a:off x="6060335" y="2442727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9A4A072-8975-25F2-F116-6D0B17D46A8B}"/>
              </a:ext>
            </a:extLst>
          </p:cNvPr>
          <p:cNvSpPr/>
          <p:nvPr/>
        </p:nvSpPr>
        <p:spPr>
          <a:xfrm>
            <a:off x="6487232" y="2442727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958C252-AC18-2E69-8E6D-94FA03037B02}"/>
              </a:ext>
            </a:extLst>
          </p:cNvPr>
          <p:cNvSpPr/>
          <p:nvPr/>
        </p:nvSpPr>
        <p:spPr>
          <a:xfrm>
            <a:off x="6085502" y="2899471"/>
            <a:ext cx="258790" cy="141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86A24EB-FC25-D6F2-35A1-D2D45723ED4E}"/>
              </a:ext>
            </a:extLst>
          </p:cNvPr>
          <p:cNvSpPr/>
          <p:nvPr/>
        </p:nvSpPr>
        <p:spPr>
          <a:xfrm>
            <a:off x="5997285" y="2779338"/>
            <a:ext cx="430387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수정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9BCD379-0972-4893-E9AD-E073C5DD4F79}"/>
              </a:ext>
            </a:extLst>
          </p:cNvPr>
          <p:cNvSpPr/>
          <p:nvPr/>
        </p:nvSpPr>
        <p:spPr>
          <a:xfrm>
            <a:off x="6517665" y="2899471"/>
            <a:ext cx="258790" cy="141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3DAFD75-C3AC-4506-C31F-F68628B26E5C}"/>
              </a:ext>
            </a:extLst>
          </p:cNvPr>
          <p:cNvSpPr/>
          <p:nvPr/>
        </p:nvSpPr>
        <p:spPr>
          <a:xfrm>
            <a:off x="6429448" y="2779338"/>
            <a:ext cx="430387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삭제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7B35075-B92B-F0EC-8FB2-0D4ACA77BBBA}"/>
              </a:ext>
            </a:extLst>
          </p:cNvPr>
          <p:cNvSpPr/>
          <p:nvPr/>
        </p:nvSpPr>
        <p:spPr>
          <a:xfrm>
            <a:off x="6060335" y="2837320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2A9CC3F-F2A1-0094-CA22-D5D62E9B6476}"/>
              </a:ext>
            </a:extLst>
          </p:cNvPr>
          <p:cNvSpPr/>
          <p:nvPr/>
        </p:nvSpPr>
        <p:spPr>
          <a:xfrm>
            <a:off x="6487232" y="2837320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8145CD8-DF8A-718B-0C92-0B9BD080C5D2}"/>
              </a:ext>
            </a:extLst>
          </p:cNvPr>
          <p:cNvSpPr/>
          <p:nvPr/>
        </p:nvSpPr>
        <p:spPr>
          <a:xfrm>
            <a:off x="6085502" y="3242845"/>
            <a:ext cx="258790" cy="141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3B3D06D-912B-1157-8F9E-F8214A479723}"/>
              </a:ext>
            </a:extLst>
          </p:cNvPr>
          <p:cNvSpPr/>
          <p:nvPr/>
        </p:nvSpPr>
        <p:spPr>
          <a:xfrm>
            <a:off x="5997285" y="3122712"/>
            <a:ext cx="430387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수정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9126BF8-3731-457A-667D-985FFD327336}"/>
              </a:ext>
            </a:extLst>
          </p:cNvPr>
          <p:cNvSpPr/>
          <p:nvPr/>
        </p:nvSpPr>
        <p:spPr>
          <a:xfrm>
            <a:off x="6517665" y="3242845"/>
            <a:ext cx="258790" cy="141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AAB574F-D53F-E7CA-4934-9807E2D0F279}"/>
              </a:ext>
            </a:extLst>
          </p:cNvPr>
          <p:cNvSpPr/>
          <p:nvPr/>
        </p:nvSpPr>
        <p:spPr>
          <a:xfrm>
            <a:off x="6429448" y="3122712"/>
            <a:ext cx="430387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삭제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113BC57-30BB-169C-9267-4EDA5898C956}"/>
              </a:ext>
            </a:extLst>
          </p:cNvPr>
          <p:cNvSpPr/>
          <p:nvPr/>
        </p:nvSpPr>
        <p:spPr>
          <a:xfrm>
            <a:off x="6060335" y="3180694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822203-F5CB-236D-7B6D-3005CD5E72A3}"/>
              </a:ext>
            </a:extLst>
          </p:cNvPr>
          <p:cNvSpPr/>
          <p:nvPr/>
        </p:nvSpPr>
        <p:spPr>
          <a:xfrm>
            <a:off x="6487232" y="3180694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953628D-5F55-A3DC-E1BD-DD236FE7238B}"/>
              </a:ext>
            </a:extLst>
          </p:cNvPr>
          <p:cNvSpPr/>
          <p:nvPr/>
        </p:nvSpPr>
        <p:spPr>
          <a:xfrm>
            <a:off x="6085502" y="3610100"/>
            <a:ext cx="258790" cy="141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B2A7918-8A64-37B7-5E7B-714EE7A8013B}"/>
              </a:ext>
            </a:extLst>
          </p:cNvPr>
          <p:cNvSpPr/>
          <p:nvPr/>
        </p:nvSpPr>
        <p:spPr>
          <a:xfrm>
            <a:off x="5997285" y="3489967"/>
            <a:ext cx="430387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수정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9302FFA-69E6-5884-83DC-8E67F9F40F01}"/>
              </a:ext>
            </a:extLst>
          </p:cNvPr>
          <p:cNvSpPr/>
          <p:nvPr/>
        </p:nvSpPr>
        <p:spPr>
          <a:xfrm>
            <a:off x="6517665" y="3610100"/>
            <a:ext cx="258790" cy="141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DBE61DB-59FB-0BD4-BC8D-E1EF6355A6F8}"/>
              </a:ext>
            </a:extLst>
          </p:cNvPr>
          <p:cNvSpPr/>
          <p:nvPr/>
        </p:nvSpPr>
        <p:spPr>
          <a:xfrm>
            <a:off x="6429448" y="3489967"/>
            <a:ext cx="430387" cy="31854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삭제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784DD19-74BF-43BA-1E34-652A5C1D8C96}"/>
              </a:ext>
            </a:extLst>
          </p:cNvPr>
          <p:cNvSpPr/>
          <p:nvPr/>
        </p:nvSpPr>
        <p:spPr>
          <a:xfrm>
            <a:off x="6060335" y="3547949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6C3FACF-B7A1-B1B2-3A48-5DE2533F196C}"/>
              </a:ext>
            </a:extLst>
          </p:cNvPr>
          <p:cNvSpPr/>
          <p:nvPr/>
        </p:nvSpPr>
        <p:spPr>
          <a:xfrm>
            <a:off x="6487232" y="3547949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6871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공지사항관리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시스템관리</a:t>
            </a:r>
            <a:r>
              <a:rPr lang="en-US" altLang="ko-KR" dirty="0"/>
              <a:t>&gt;</a:t>
            </a:r>
            <a:r>
              <a:rPr lang="ko-KR" altLang="en-US" dirty="0"/>
              <a:t>공지사항관리</a:t>
            </a:r>
            <a:r>
              <a:rPr lang="en-US" altLang="ko-KR" dirty="0"/>
              <a:t>(</a:t>
            </a:r>
            <a:r>
              <a:rPr lang="ko-KR" altLang="en-US" dirty="0"/>
              <a:t>추가</a:t>
            </a:r>
            <a:r>
              <a:rPr lang="en-US" altLang="ko-KR" dirty="0"/>
              <a:t>/</a:t>
            </a:r>
            <a:r>
              <a:rPr lang="ko-KR" altLang="en-US" dirty="0"/>
              <a:t>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저장 </a:t>
            </a:r>
            <a:r>
              <a:rPr lang="en-US" altLang="ko-KR" sz="1100" dirty="0"/>
              <a:t>: </a:t>
            </a:r>
            <a:r>
              <a:rPr lang="ko-KR" altLang="en-US" sz="1100" dirty="0"/>
              <a:t>변경 데이터 저장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en-US" altLang="ko-KR" sz="1100" dirty="0"/>
              <a:t>X : </a:t>
            </a:r>
            <a:r>
              <a:rPr lang="ko-KR" altLang="en-US" sz="1100" dirty="0"/>
              <a:t>레이어 팝업 닫기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en-US" altLang="ko-KR" sz="1100" dirty="0"/>
              <a:t> </a:t>
            </a:r>
            <a:r>
              <a:rPr lang="ko-KR" altLang="en-US" sz="1100" dirty="0" err="1"/>
              <a:t>공지글</a:t>
            </a:r>
            <a:r>
              <a:rPr lang="ko-KR" altLang="en-US" sz="1100" dirty="0"/>
              <a:t> </a:t>
            </a:r>
            <a:r>
              <a:rPr lang="ko-KR" altLang="en-US" sz="1100" dirty="0" err="1"/>
              <a:t>선택시</a:t>
            </a:r>
            <a:r>
              <a:rPr lang="ko-KR" altLang="en-US" sz="1100" dirty="0"/>
              <a:t> 게시판 상단에 고정</a:t>
            </a:r>
            <a:endParaRPr lang="en-US" altLang="ko-KR" sz="1100" dirty="0"/>
          </a:p>
          <a:p>
            <a:pPr marL="108000" indent="-108000">
              <a:buAutoNum type="arabicPeriod"/>
            </a:pPr>
            <a:endParaRPr lang="en-US" altLang="ko-KR" dirty="0"/>
          </a:p>
          <a:p>
            <a:endParaRPr lang="ko-KR" altLang="en-US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35202"/>
              </p:ext>
            </p:extLst>
          </p:nvPr>
        </p:nvGraphicFramePr>
        <p:xfrm>
          <a:off x="34917" y="2018910"/>
          <a:ext cx="6921362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05248">
                  <a:extLst>
                    <a:ext uri="{9D8B030D-6E8A-4147-A177-3AD203B41FA5}">
                      <a16:colId xmlns:a16="http://schemas.microsoft.com/office/drawing/2014/main" val="1789405719"/>
                    </a:ext>
                  </a:extLst>
                </a:gridCol>
                <a:gridCol w="4936736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639689">
                  <a:extLst>
                    <a:ext uri="{9D8B030D-6E8A-4147-A177-3AD203B41FA5}">
                      <a16:colId xmlns:a16="http://schemas.microsoft.com/office/drawing/2014/main" val="3265910666"/>
                    </a:ext>
                  </a:extLst>
                </a:gridCol>
                <a:gridCol w="639689">
                  <a:extLst>
                    <a:ext uri="{9D8B030D-6E8A-4147-A177-3AD203B41FA5}">
                      <a16:colId xmlns:a16="http://schemas.microsoft.com/office/drawing/2014/main" val="2495056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공지사항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5549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121758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6432392" y="2431711"/>
            <a:ext cx="436717" cy="1383375"/>
            <a:chOff x="6525120" y="2516754"/>
            <a:chExt cx="436717" cy="1383375"/>
          </a:xfrm>
        </p:grpSpPr>
        <p:grpSp>
          <p:nvGrpSpPr>
            <p:cNvPr id="10" name="그룹 9"/>
            <p:cNvGrpSpPr/>
            <p:nvPr/>
          </p:nvGrpSpPr>
          <p:grpSpPr>
            <a:xfrm>
              <a:off x="6531450" y="2516754"/>
              <a:ext cx="430387" cy="318549"/>
              <a:chOff x="1572353" y="2675451"/>
              <a:chExt cx="430387" cy="318549"/>
            </a:xfrm>
          </p:grpSpPr>
          <p:sp>
            <p:nvSpPr>
              <p:cNvPr id="21" name="직사각형 2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직사각형 2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1" name="그룹 10"/>
            <p:cNvGrpSpPr/>
            <p:nvPr/>
          </p:nvGrpSpPr>
          <p:grpSpPr>
            <a:xfrm>
              <a:off x="6531449" y="2858639"/>
              <a:ext cx="430387" cy="318549"/>
              <a:chOff x="1572353" y="2675451"/>
              <a:chExt cx="430387" cy="318549"/>
            </a:xfrm>
          </p:grpSpPr>
          <p:sp>
            <p:nvSpPr>
              <p:cNvPr id="19" name="직사각형 1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직사각형 1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2" name="그룹 11"/>
            <p:cNvGrpSpPr/>
            <p:nvPr/>
          </p:nvGrpSpPr>
          <p:grpSpPr>
            <a:xfrm>
              <a:off x="6527752" y="3218026"/>
              <a:ext cx="430387" cy="318549"/>
              <a:chOff x="1572353" y="2675451"/>
              <a:chExt cx="430387" cy="318549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6525120" y="3581580"/>
              <a:ext cx="430387" cy="318549"/>
              <a:chOff x="1572353" y="2675451"/>
              <a:chExt cx="430387" cy="318549"/>
            </a:xfrm>
          </p:grpSpPr>
          <p:sp>
            <p:nvSpPr>
              <p:cNvPr id="15" name="직사각형 1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직사각형 1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</p:grpSp>
      <p:grpSp>
        <p:nvGrpSpPr>
          <p:cNvPr id="23" name="그룹 22"/>
          <p:cNvGrpSpPr/>
          <p:nvPr/>
        </p:nvGrpSpPr>
        <p:grpSpPr>
          <a:xfrm>
            <a:off x="5799031" y="2431711"/>
            <a:ext cx="436717" cy="1383375"/>
            <a:chOff x="6106371" y="2516754"/>
            <a:chExt cx="436717" cy="1383375"/>
          </a:xfrm>
        </p:grpSpPr>
        <p:grpSp>
          <p:nvGrpSpPr>
            <p:cNvPr id="24" name="그룹 23"/>
            <p:cNvGrpSpPr/>
            <p:nvPr/>
          </p:nvGrpSpPr>
          <p:grpSpPr>
            <a:xfrm>
              <a:off x="6112701" y="2516754"/>
              <a:ext cx="430387" cy="318549"/>
              <a:chOff x="1572353" y="2675451"/>
              <a:chExt cx="430387" cy="318549"/>
            </a:xfrm>
          </p:grpSpPr>
          <p:sp>
            <p:nvSpPr>
              <p:cNvPr id="35" name="직사각형 3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25" name="그룹 24"/>
            <p:cNvGrpSpPr/>
            <p:nvPr/>
          </p:nvGrpSpPr>
          <p:grpSpPr>
            <a:xfrm>
              <a:off x="6112700" y="2858639"/>
              <a:ext cx="430387" cy="318549"/>
              <a:chOff x="1572353" y="2675451"/>
              <a:chExt cx="430387" cy="318549"/>
            </a:xfrm>
          </p:grpSpPr>
          <p:sp>
            <p:nvSpPr>
              <p:cNvPr id="33" name="직사각형 3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26" name="그룹 25"/>
            <p:cNvGrpSpPr/>
            <p:nvPr/>
          </p:nvGrpSpPr>
          <p:grpSpPr>
            <a:xfrm>
              <a:off x="6109003" y="3218026"/>
              <a:ext cx="430387" cy="318549"/>
              <a:chOff x="1572353" y="2675451"/>
              <a:chExt cx="430387" cy="318549"/>
            </a:xfrm>
          </p:grpSpPr>
          <p:sp>
            <p:nvSpPr>
              <p:cNvPr id="31" name="직사각형 3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직사각형 3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27" name="그룹 26"/>
            <p:cNvGrpSpPr/>
            <p:nvPr/>
          </p:nvGrpSpPr>
          <p:grpSpPr>
            <a:xfrm>
              <a:off x="6106371" y="3581580"/>
              <a:ext cx="430387" cy="318549"/>
              <a:chOff x="1572353" y="2675451"/>
              <a:chExt cx="430387" cy="318549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</p:grpSp>
      <p:sp>
        <p:nvSpPr>
          <p:cNvPr id="37" name="직사각형 36"/>
          <p:cNvSpPr/>
          <p:nvPr/>
        </p:nvSpPr>
        <p:spPr>
          <a:xfrm>
            <a:off x="6574113" y="749757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추가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82" name="그룹 81"/>
          <p:cNvGrpSpPr/>
          <p:nvPr/>
        </p:nvGrpSpPr>
        <p:grpSpPr>
          <a:xfrm>
            <a:off x="315065" y="1603733"/>
            <a:ext cx="6547714" cy="3455947"/>
            <a:chOff x="315065" y="1603733"/>
            <a:chExt cx="6547714" cy="3455947"/>
          </a:xfrm>
        </p:grpSpPr>
        <p:grpSp>
          <p:nvGrpSpPr>
            <p:cNvPr id="83" name="그룹 82"/>
            <p:cNvGrpSpPr/>
            <p:nvPr/>
          </p:nvGrpSpPr>
          <p:grpSpPr>
            <a:xfrm>
              <a:off x="315065" y="1603733"/>
              <a:ext cx="6547714" cy="3455947"/>
              <a:chOff x="406645" y="2860914"/>
              <a:chExt cx="6547714" cy="3455947"/>
            </a:xfrm>
          </p:grpSpPr>
          <p:sp>
            <p:nvSpPr>
              <p:cNvPr id="98" name="직사각형 97"/>
              <p:cNvSpPr/>
              <p:nvPr/>
            </p:nvSpPr>
            <p:spPr>
              <a:xfrm>
                <a:off x="406645" y="2860914"/>
                <a:ext cx="6547714" cy="3455947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" name="직사각형 98"/>
              <p:cNvSpPr/>
              <p:nvPr/>
            </p:nvSpPr>
            <p:spPr>
              <a:xfrm>
                <a:off x="6761136" y="2899944"/>
                <a:ext cx="120226" cy="215444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algn="r" fontAlgn="base"/>
                <a:r>
                  <a:rPr lang="en-US" altLang="ko-KR" sz="14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X</a:t>
                </a:r>
                <a:endPara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sp>
          <p:nvSpPr>
            <p:cNvPr id="84" name="직사각형 83"/>
            <p:cNvSpPr/>
            <p:nvPr/>
          </p:nvSpPr>
          <p:spPr>
            <a:xfrm>
              <a:off x="523656" y="2611047"/>
              <a:ext cx="24526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내용</a:t>
              </a:r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523656" y="2353397"/>
              <a:ext cx="24526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제목</a:t>
              </a:r>
            </a:p>
          </p:txBody>
        </p:sp>
        <p:sp>
          <p:nvSpPr>
            <p:cNvPr id="91" name="직사각형 90"/>
            <p:cNvSpPr/>
            <p:nvPr/>
          </p:nvSpPr>
          <p:spPr>
            <a:xfrm>
              <a:off x="1621778" y="2347149"/>
              <a:ext cx="4148266" cy="2007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직사각형 91"/>
            <p:cNvSpPr/>
            <p:nvPr/>
          </p:nvSpPr>
          <p:spPr>
            <a:xfrm>
              <a:off x="1621778" y="2605923"/>
              <a:ext cx="4843944" cy="151840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2E51ED4-347B-8EC1-6B26-0653B0456E63}"/>
                </a:ext>
              </a:extLst>
            </p:cNvPr>
            <p:cNvSpPr/>
            <p:nvPr/>
          </p:nvSpPr>
          <p:spPr>
            <a:xfrm>
              <a:off x="523656" y="4287311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첨부파일</a:t>
              </a:r>
            </a:p>
          </p:txBody>
        </p:sp>
      </p:grpSp>
      <p:sp>
        <p:nvSpPr>
          <p:cNvPr id="100" name="직사각형 99"/>
          <p:cNvSpPr/>
          <p:nvPr/>
        </p:nvSpPr>
        <p:spPr>
          <a:xfrm>
            <a:off x="6153099" y="1642763"/>
            <a:ext cx="312623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저장</a:t>
            </a:r>
          </a:p>
        </p:txBody>
      </p:sp>
      <p:sp>
        <p:nvSpPr>
          <p:cNvPr id="101" name="직사각형 100"/>
          <p:cNvSpPr/>
          <p:nvPr/>
        </p:nvSpPr>
        <p:spPr>
          <a:xfrm>
            <a:off x="6594981" y="1633923"/>
            <a:ext cx="247583" cy="2731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/>
          <p:cNvSpPr/>
          <p:nvPr/>
        </p:nvSpPr>
        <p:spPr>
          <a:xfrm>
            <a:off x="6134632" y="1632404"/>
            <a:ext cx="362486" cy="2731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471558" y="1642763"/>
            <a:ext cx="729367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ctr" fontAlgn="base"/>
            <a:r>
              <a:rPr lang="ko-KR" altLang="en-US" sz="1400" ker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추가</a:t>
            </a:r>
            <a:r>
              <a:rPr lang="en-US" altLang="ko-KR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/</a:t>
            </a:r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수정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959DEAA-F2AD-726B-00F8-957A58F6BB21}"/>
              </a:ext>
            </a:extLst>
          </p:cNvPr>
          <p:cNvSpPr/>
          <p:nvPr/>
        </p:nvSpPr>
        <p:spPr>
          <a:xfrm>
            <a:off x="1621778" y="4287311"/>
            <a:ext cx="984262" cy="2237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파일찾기</a:t>
            </a:r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EDF6345-FA51-FBF2-B768-1E49490CDA40}"/>
              </a:ext>
            </a:extLst>
          </p:cNvPr>
          <p:cNvSpPr/>
          <p:nvPr/>
        </p:nvSpPr>
        <p:spPr>
          <a:xfrm>
            <a:off x="6293359" y="2347149"/>
            <a:ext cx="183021" cy="1901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F38D75-8F02-6F0F-24A4-FFA36F17CD9B}"/>
              </a:ext>
            </a:extLst>
          </p:cNvPr>
          <p:cNvSpPr txBox="1"/>
          <p:nvPr/>
        </p:nvSpPr>
        <p:spPr>
          <a:xfrm>
            <a:off x="5799031" y="2370899"/>
            <a:ext cx="5309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 err="1"/>
              <a:t>공지글</a:t>
            </a:r>
            <a:endParaRPr lang="ko-KR" altLang="en-US" sz="9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EE966D5-5452-2A38-D92F-FB5133080015}"/>
              </a:ext>
            </a:extLst>
          </p:cNvPr>
          <p:cNvSpPr/>
          <p:nvPr/>
        </p:nvSpPr>
        <p:spPr>
          <a:xfrm>
            <a:off x="5894026" y="2287489"/>
            <a:ext cx="603092" cy="2731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슬라이드 번호 개체 틀 40">
            <a:extLst>
              <a:ext uri="{FF2B5EF4-FFF2-40B4-BE49-F238E27FC236}">
                <a16:creationId xmlns:a16="http://schemas.microsoft.com/office/drawing/2014/main" id="{B51B8774-0000-E516-D380-2A2B77206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464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840972" y="905903"/>
            <a:ext cx="1915048" cy="51033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sz="240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기초정보관리</a:t>
            </a:r>
            <a:endParaRPr lang="ko-KR" altLang="en-US" sz="2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723139" y="813807"/>
            <a:ext cx="1559746" cy="59093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sz="2400" b="1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신청관리</a:t>
            </a:r>
            <a:endParaRPr lang="ko-KR" altLang="en-US" sz="2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191803" y="813806"/>
            <a:ext cx="1559746" cy="59093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sz="240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시스템관리</a:t>
            </a:r>
            <a:endParaRPr lang="ko-KR" altLang="en-US" sz="2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>
          <a:xfrm>
            <a:off x="858772" y="17657"/>
            <a:ext cx="1611695" cy="363733"/>
          </a:xfrm>
        </p:spPr>
        <p:txBody>
          <a:bodyPr/>
          <a:lstStyle/>
          <a:p>
            <a:r>
              <a:rPr lang="ko-KR" altLang="en-US" dirty="0" err="1"/>
              <a:t>메뉴관리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8"/>
          </p:nvPr>
        </p:nvSpPr>
        <p:spPr>
          <a:xfrm>
            <a:off x="858772" y="369477"/>
            <a:ext cx="8167112" cy="346640"/>
          </a:xfrm>
        </p:spPr>
        <p:txBody>
          <a:bodyPr/>
          <a:lstStyle/>
          <a:p>
            <a:r>
              <a:rPr lang="ko-KR" altLang="en-US" dirty="0"/>
              <a:t>메뉴구성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4" name="직사각형 53"/>
          <p:cNvSpPr/>
          <p:nvPr/>
        </p:nvSpPr>
        <p:spPr>
          <a:xfrm>
            <a:off x="332827" y="1762949"/>
            <a:ext cx="3065982" cy="355600"/>
          </a:xfrm>
          <a:prstGeom prst="rect">
            <a:avLst/>
          </a:prstGeom>
          <a:solidFill>
            <a:srgbClr val="348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/>
              <a:t>공지사항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3D24520-FB18-3CD9-B79B-606C82135577}"/>
              </a:ext>
            </a:extLst>
          </p:cNvPr>
          <p:cNvSpPr/>
          <p:nvPr/>
        </p:nvSpPr>
        <p:spPr>
          <a:xfrm>
            <a:off x="149116" y="902537"/>
            <a:ext cx="1915048" cy="51706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sz="2400" b="1" kern="0" dirty="0">
                <a:solidFill>
                  <a:srgbClr val="FF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홈</a:t>
            </a:r>
            <a:endParaRPr lang="ko-KR" altLang="en-US" sz="2400" kern="0" dirty="0">
              <a:solidFill>
                <a:srgbClr val="FF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375ECA-F770-0EAE-2365-FC8E8F9E4838}"/>
              </a:ext>
            </a:extLst>
          </p:cNvPr>
          <p:cNvSpPr/>
          <p:nvPr/>
        </p:nvSpPr>
        <p:spPr>
          <a:xfrm>
            <a:off x="3498722" y="1762949"/>
            <a:ext cx="3065982" cy="355600"/>
          </a:xfrm>
          <a:prstGeom prst="rect">
            <a:avLst/>
          </a:prstGeom>
          <a:solidFill>
            <a:srgbClr val="348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/>
              <a:t>통계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BF83FB2-B28D-5B92-7A2C-7B48B1FE80A0}"/>
              </a:ext>
            </a:extLst>
          </p:cNvPr>
          <p:cNvSpPr/>
          <p:nvPr/>
        </p:nvSpPr>
        <p:spPr>
          <a:xfrm>
            <a:off x="3498722" y="2695286"/>
            <a:ext cx="1252741" cy="2346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총사업비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23780EC-F39F-4050-F34D-2EF5FE2F07E9}"/>
              </a:ext>
            </a:extLst>
          </p:cNvPr>
          <p:cNvSpPr/>
          <p:nvPr/>
        </p:nvSpPr>
        <p:spPr>
          <a:xfrm>
            <a:off x="4760090" y="2695286"/>
            <a:ext cx="1804614" cy="234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50517DE-36A1-7406-A1FE-9F7082F10C4F}"/>
              </a:ext>
            </a:extLst>
          </p:cNvPr>
          <p:cNvSpPr/>
          <p:nvPr/>
        </p:nvSpPr>
        <p:spPr>
          <a:xfrm>
            <a:off x="3498722" y="2971339"/>
            <a:ext cx="1252741" cy="2346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총신청면적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7E2F3BF-978E-A0E8-2B95-87799396805B}"/>
              </a:ext>
            </a:extLst>
          </p:cNvPr>
          <p:cNvSpPr/>
          <p:nvPr/>
        </p:nvSpPr>
        <p:spPr>
          <a:xfrm>
            <a:off x="4760090" y="2971339"/>
            <a:ext cx="1804614" cy="234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FE967DB-45B9-E13D-916B-3FCE9B18D586}"/>
              </a:ext>
            </a:extLst>
          </p:cNvPr>
          <p:cNvSpPr/>
          <p:nvPr/>
        </p:nvSpPr>
        <p:spPr>
          <a:xfrm>
            <a:off x="3498722" y="2298960"/>
            <a:ext cx="1252741" cy="3556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금년도 신청 통계</a:t>
            </a:r>
          </a:p>
        </p:txBody>
      </p:sp>
      <p:pic>
        <p:nvPicPr>
          <p:cNvPr id="1026" name="Picture 2" descr="게시판 모든 페이지에 공지글 고정하기">
            <a:extLst>
              <a:ext uri="{FF2B5EF4-FFF2-40B4-BE49-F238E27FC236}">
                <a16:creationId xmlns:a16="http://schemas.microsoft.com/office/drawing/2014/main" id="{61FBF3C2-CC79-6EC4-1B35-43ECC3757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94" y="2135282"/>
            <a:ext cx="3169642" cy="174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F0B0B415-4ED7-ABAD-8A61-A6944D881AE2}"/>
              </a:ext>
            </a:extLst>
          </p:cNvPr>
          <p:cNvSpPr/>
          <p:nvPr/>
        </p:nvSpPr>
        <p:spPr>
          <a:xfrm>
            <a:off x="3498722" y="3246627"/>
            <a:ext cx="1252741" cy="2346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총신청포대수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9E44F34-30E0-EB95-D3D4-06B46E7D73F2}"/>
              </a:ext>
            </a:extLst>
          </p:cNvPr>
          <p:cNvSpPr/>
          <p:nvPr/>
        </p:nvSpPr>
        <p:spPr>
          <a:xfrm>
            <a:off x="4760090" y="3246627"/>
            <a:ext cx="1804614" cy="234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F56C070-3C73-6567-45A2-912470068DB7}"/>
              </a:ext>
            </a:extLst>
          </p:cNvPr>
          <p:cNvSpPr/>
          <p:nvPr/>
        </p:nvSpPr>
        <p:spPr>
          <a:xfrm>
            <a:off x="3498722" y="3521711"/>
            <a:ext cx="1252741" cy="2346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총선정포대수</a:t>
            </a:r>
            <a:endParaRPr lang="ko-KR" altLang="en-US" sz="1100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7035420-7627-96EE-B4F6-BE2384272C37}"/>
              </a:ext>
            </a:extLst>
          </p:cNvPr>
          <p:cNvSpPr/>
          <p:nvPr/>
        </p:nvSpPr>
        <p:spPr>
          <a:xfrm>
            <a:off x="4760090" y="3521711"/>
            <a:ext cx="1804614" cy="234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EE3E2DC-8B23-E42E-658C-D80A106BAB0E}"/>
              </a:ext>
            </a:extLst>
          </p:cNvPr>
          <p:cNvSpPr/>
          <p:nvPr/>
        </p:nvSpPr>
        <p:spPr>
          <a:xfrm>
            <a:off x="3498722" y="3781823"/>
            <a:ext cx="1252741" cy="2346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총농가수</a:t>
            </a:r>
            <a:endParaRPr lang="ko-KR" altLang="en-US" sz="11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C1C2CAD-C46F-69F2-962D-DBAA142FEA1D}"/>
              </a:ext>
            </a:extLst>
          </p:cNvPr>
          <p:cNvSpPr/>
          <p:nvPr/>
        </p:nvSpPr>
        <p:spPr>
          <a:xfrm>
            <a:off x="4760090" y="3781823"/>
            <a:ext cx="1804614" cy="234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50D316D-D6DF-11A6-6012-AF5B503F5207}"/>
              </a:ext>
            </a:extLst>
          </p:cNvPr>
          <p:cNvSpPr/>
          <p:nvPr/>
        </p:nvSpPr>
        <p:spPr>
          <a:xfrm>
            <a:off x="3498722" y="4599767"/>
            <a:ext cx="1252741" cy="2346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총사업비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6C006B4-274C-A74E-87A6-2BB1A011DBEC}"/>
              </a:ext>
            </a:extLst>
          </p:cNvPr>
          <p:cNvSpPr/>
          <p:nvPr/>
        </p:nvSpPr>
        <p:spPr>
          <a:xfrm>
            <a:off x="4760090" y="4599767"/>
            <a:ext cx="1804614" cy="234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A8D2ECA-D33C-0E9C-3F02-80084547BF63}"/>
              </a:ext>
            </a:extLst>
          </p:cNvPr>
          <p:cNvSpPr/>
          <p:nvPr/>
        </p:nvSpPr>
        <p:spPr>
          <a:xfrm>
            <a:off x="3498722" y="4875820"/>
            <a:ext cx="1252741" cy="2346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총신청면적</a:t>
            </a:r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C2907CF-4940-99F1-25D3-ABD1E6426817}"/>
              </a:ext>
            </a:extLst>
          </p:cNvPr>
          <p:cNvSpPr/>
          <p:nvPr/>
        </p:nvSpPr>
        <p:spPr>
          <a:xfrm>
            <a:off x="4760090" y="4875820"/>
            <a:ext cx="1804614" cy="234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8CACAE8-7851-F1F2-B377-B7F6B965A23B}"/>
              </a:ext>
            </a:extLst>
          </p:cNvPr>
          <p:cNvSpPr/>
          <p:nvPr/>
        </p:nvSpPr>
        <p:spPr>
          <a:xfrm>
            <a:off x="3498722" y="4203441"/>
            <a:ext cx="1252741" cy="3556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전년도 신청 통계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E4663535-2547-34FA-4888-A4CE605D88EC}"/>
              </a:ext>
            </a:extLst>
          </p:cNvPr>
          <p:cNvSpPr/>
          <p:nvPr/>
        </p:nvSpPr>
        <p:spPr>
          <a:xfrm>
            <a:off x="3498722" y="5151108"/>
            <a:ext cx="1252741" cy="2346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총신청포대수</a:t>
            </a:r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7296CBC-2102-A222-89A1-B2D109DB235F}"/>
              </a:ext>
            </a:extLst>
          </p:cNvPr>
          <p:cNvSpPr/>
          <p:nvPr/>
        </p:nvSpPr>
        <p:spPr>
          <a:xfrm>
            <a:off x="4760090" y="5151108"/>
            <a:ext cx="1804614" cy="234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A2FAA12-6AAF-F379-D672-13D0C6CC0A5E}"/>
              </a:ext>
            </a:extLst>
          </p:cNvPr>
          <p:cNvSpPr/>
          <p:nvPr/>
        </p:nvSpPr>
        <p:spPr>
          <a:xfrm>
            <a:off x="3498722" y="5426192"/>
            <a:ext cx="1252741" cy="2346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총선정포대수</a:t>
            </a:r>
            <a:endParaRPr lang="ko-KR" altLang="en-US" sz="1100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37B0098-C8EA-6B95-0BFC-056CD969DD70}"/>
              </a:ext>
            </a:extLst>
          </p:cNvPr>
          <p:cNvSpPr/>
          <p:nvPr/>
        </p:nvSpPr>
        <p:spPr>
          <a:xfrm>
            <a:off x="4760090" y="5426192"/>
            <a:ext cx="1804614" cy="234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FE2C733B-9C5F-CA59-4A77-BF032E436A5A}"/>
              </a:ext>
            </a:extLst>
          </p:cNvPr>
          <p:cNvSpPr/>
          <p:nvPr/>
        </p:nvSpPr>
        <p:spPr>
          <a:xfrm>
            <a:off x="3498722" y="5686304"/>
            <a:ext cx="1252741" cy="2346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총농가수</a:t>
            </a:r>
            <a:endParaRPr lang="ko-KR" altLang="en-US" sz="1100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69497C75-9EE0-F113-24FC-3A8C6C271ACD}"/>
              </a:ext>
            </a:extLst>
          </p:cNvPr>
          <p:cNvSpPr/>
          <p:nvPr/>
        </p:nvSpPr>
        <p:spPr>
          <a:xfrm>
            <a:off x="4760090" y="5686304"/>
            <a:ext cx="1804614" cy="23463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슬라이드 번호 개체 틀 51">
            <a:extLst>
              <a:ext uri="{FF2B5EF4-FFF2-40B4-BE49-F238E27FC236}">
                <a16:creationId xmlns:a16="http://schemas.microsoft.com/office/drawing/2014/main" id="{915BC46F-013F-2469-3002-E5748E596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4729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사용자정보관리 </a:t>
            </a:r>
            <a:r>
              <a:rPr lang="en-US" altLang="ko-KR" dirty="0"/>
              <a:t>&gt; </a:t>
            </a:r>
            <a:r>
              <a:rPr lang="ko-KR" altLang="en-US" dirty="0"/>
              <a:t>회원가입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23656" y="2611047"/>
            <a:ext cx="480901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비밀번호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533995" y="2871555"/>
            <a:ext cx="769441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비밀번호 확인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518033" y="3671669"/>
            <a:ext cx="654025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담당 </a:t>
            </a:r>
            <a:r>
              <a:rPr lang="ko-KR" altLang="en-US" sz="11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읍면동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18033" y="3928270"/>
            <a:ext cx="485710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전화번호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523656" y="3126083"/>
            <a:ext cx="365485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이메일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533995" y="3379064"/>
            <a:ext cx="605935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핸드폰번호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523656" y="2353397"/>
            <a:ext cx="365485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아이디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1621779" y="2347149"/>
            <a:ext cx="1319830" cy="18048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621778" y="2605923"/>
            <a:ext cx="1735910" cy="1783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1621778" y="2865306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1621778" y="3124688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1621778" y="3384070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621778" y="3667667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1621778" y="3914443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7C99DE6-E0D6-501E-F5C9-78C7F8FB5AD5}"/>
              </a:ext>
            </a:extLst>
          </p:cNvPr>
          <p:cNvSpPr/>
          <p:nvPr/>
        </p:nvSpPr>
        <p:spPr>
          <a:xfrm>
            <a:off x="5426869" y="4144216"/>
            <a:ext cx="917424" cy="16584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F3D7D63-858D-64D8-0FE0-09F29085484A}"/>
              </a:ext>
            </a:extLst>
          </p:cNvPr>
          <p:cNvSpPr/>
          <p:nvPr/>
        </p:nvSpPr>
        <p:spPr>
          <a:xfrm>
            <a:off x="5403509" y="4107529"/>
            <a:ext cx="956402" cy="2228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FF7321-C89C-2309-D159-B824923C3030}"/>
              </a:ext>
            </a:extLst>
          </p:cNvPr>
          <p:cNvSpPr txBox="1"/>
          <p:nvPr/>
        </p:nvSpPr>
        <p:spPr>
          <a:xfrm>
            <a:off x="5403509" y="4107529"/>
            <a:ext cx="10631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/>
              <a:t>회원가입 신청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EE75A73-19CD-41FA-AC68-D516A3297613}"/>
              </a:ext>
            </a:extLst>
          </p:cNvPr>
          <p:cNvSpPr/>
          <p:nvPr/>
        </p:nvSpPr>
        <p:spPr>
          <a:xfrm>
            <a:off x="3036424" y="2337338"/>
            <a:ext cx="654025" cy="16927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B9C8DBC-588E-F026-D313-D5FBE0CEDA21}"/>
              </a:ext>
            </a:extLst>
          </p:cNvPr>
          <p:cNvSpPr/>
          <p:nvPr/>
        </p:nvSpPr>
        <p:spPr>
          <a:xfrm>
            <a:off x="3013064" y="2300651"/>
            <a:ext cx="723275" cy="2228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AB135C-2F5E-0BB6-D4A1-5BF9511C1F73}"/>
              </a:ext>
            </a:extLst>
          </p:cNvPr>
          <p:cNvSpPr txBox="1"/>
          <p:nvPr/>
        </p:nvSpPr>
        <p:spPr>
          <a:xfrm>
            <a:off x="3013064" y="2300651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중복확인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EFB1C6B-1A41-E9FA-990F-D4AACC24F319}"/>
              </a:ext>
            </a:extLst>
          </p:cNvPr>
          <p:cNvSpPr/>
          <p:nvPr/>
        </p:nvSpPr>
        <p:spPr>
          <a:xfrm>
            <a:off x="32352" y="1142691"/>
            <a:ext cx="2687329" cy="326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회원가입 화면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7CD8CB6-D557-04B0-AA70-9EA2D4E47AC1}"/>
              </a:ext>
            </a:extLst>
          </p:cNvPr>
          <p:cNvSpPr txBox="1"/>
          <p:nvPr/>
        </p:nvSpPr>
        <p:spPr>
          <a:xfrm>
            <a:off x="6996077" y="1469397"/>
            <a:ext cx="194951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200" dirty="0"/>
              <a:t>아이디 중복체크</a:t>
            </a:r>
            <a:endParaRPr lang="en-US" altLang="ko-KR" sz="12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200" dirty="0"/>
              <a:t>비밀번호 검증</a:t>
            </a:r>
            <a:endParaRPr lang="en-US" altLang="ko-KR" sz="12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200" dirty="0"/>
              <a:t>회원가입신청 </a:t>
            </a:r>
            <a:r>
              <a:rPr lang="ko-KR" altLang="en-US" sz="1200" dirty="0" err="1"/>
              <a:t>버튼클릭시</a:t>
            </a:r>
            <a:r>
              <a:rPr lang="ko-KR" altLang="en-US" sz="1200" dirty="0"/>
              <a:t> 메시지</a:t>
            </a:r>
            <a:endParaRPr lang="en-US" altLang="ko-KR" sz="1200" dirty="0"/>
          </a:p>
        </p:txBody>
      </p:sp>
      <p:sp>
        <p:nvSpPr>
          <p:cNvPr id="32" name="슬라이드 번호 개체 틀 31">
            <a:extLst>
              <a:ext uri="{FF2B5EF4-FFF2-40B4-BE49-F238E27FC236}">
                <a16:creationId xmlns:a16="http://schemas.microsoft.com/office/drawing/2014/main" id="{B62CBFDD-E141-DE19-9D33-8B26B1A57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6BD6B4A-10BD-8FB4-6C28-75BC9290233D}"/>
              </a:ext>
            </a:extLst>
          </p:cNvPr>
          <p:cNvSpPr/>
          <p:nvPr/>
        </p:nvSpPr>
        <p:spPr>
          <a:xfrm>
            <a:off x="523656" y="2077914"/>
            <a:ext cx="240450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이름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6551B4F-08C5-1947-40CE-B7933D08A07D}"/>
              </a:ext>
            </a:extLst>
          </p:cNvPr>
          <p:cNvSpPr/>
          <p:nvPr/>
        </p:nvSpPr>
        <p:spPr>
          <a:xfrm>
            <a:off x="1621779" y="2071666"/>
            <a:ext cx="1319830" cy="18048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8156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사용자정보관리 </a:t>
            </a:r>
            <a:r>
              <a:rPr lang="en-US" altLang="ko-KR" dirty="0"/>
              <a:t>&gt; </a:t>
            </a:r>
            <a:r>
              <a:rPr lang="ko-KR" altLang="en-US" dirty="0" err="1"/>
              <a:t>내정보</a:t>
            </a: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7C99DE6-E0D6-501E-F5C9-78C7F8FB5AD5}"/>
              </a:ext>
            </a:extLst>
          </p:cNvPr>
          <p:cNvSpPr/>
          <p:nvPr/>
        </p:nvSpPr>
        <p:spPr>
          <a:xfrm>
            <a:off x="5426869" y="4144216"/>
            <a:ext cx="917424" cy="16584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F3D7D63-858D-64D8-0FE0-09F29085484A}"/>
              </a:ext>
            </a:extLst>
          </p:cNvPr>
          <p:cNvSpPr/>
          <p:nvPr/>
        </p:nvSpPr>
        <p:spPr>
          <a:xfrm>
            <a:off x="5403509" y="4107529"/>
            <a:ext cx="956402" cy="2228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FF7321-C89C-2309-D159-B824923C3030}"/>
              </a:ext>
            </a:extLst>
          </p:cNvPr>
          <p:cNvSpPr txBox="1"/>
          <p:nvPr/>
        </p:nvSpPr>
        <p:spPr>
          <a:xfrm>
            <a:off x="5532904" y="4107529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/>
              <a:t>저장하기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EFB1C6B-1A41-E9FA-990F-D4AACC24F319}"/>
              </a:ext>
            </a:extLst>
          </p:cNvPr>
          <p:cNvSpPr/>
          <p:nvPr/>
        </p:nvSpPr>
        <p:spPr>
          <a:xfrm>
            <a:off x="32352" y="1142691"/>
            <a:ext cx="2687329" cy="326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내정보</a:t>
            </a:r>
            <a:r>
              <a:rPr lang="ko-KR" altLang="en-US" dirty="0"/>
              <a:t> 수정 화면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7CD8CB6-D557-04B0-AA70-9EA2D4E47AC1}"/>
              </a:ext>
            </a:extLst>
          </p:cNvPr>
          <p:cNvSpPr txBox="1"/>
          <p:nvPr/>
        </p:nvSpPr>
        <p:spPr>
          <a:xfrm>
            <a:off x="6996077" y="1469397"/>
            <a:ext cx="21155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200" dirty="0"/>
              <a:t>이름</a:t>
            </a:r>
            <a:r>
              <a:rPr lang="en-US" altLang="ko-KR" sz="1200" dirty="0"/>
              <a:t>/</a:t>
            </a:r>
            <a:r>
              <a:rPr lang="ko-KR" altLang="en-US" sz="1200" dirty="0"/>
              <a:t>아이디는 변경 불가</a:t>
            </a:r>
            <a:endParaRPr lang="en-US" altLang="ko-KR" sz="12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200" dirty="0"/>
              <a:t>기타정보는 수정가능</a:t>
            </a:r>
            <a:endParaRPr lang="en-US" altLang="ko-KR" sz="1200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F80B3B11-0272-6BF4-42AC-DEB98DE7B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50DF9FD-C29E-4F60-A707-51651C0218D3}"/>
              </a:ext>
            </a:extLst>
          </p:cNvPr>
          <p:cNvSpPr/>
          <p:nvPr/>
        </p:nvSpPr>
        <p:spPr>
          <a:xfrm>
            <a:off x="523656" y="2611047"/>
            <a:ext cx="480901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비밀번호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31B6C26-163E-BE34-44B4-B959CBBD82A6}"/>
              </a:ext>
            </a:extLst>
          </p:cNvPr>
          <p:cNvSpPr/>
          <p:nvPr/>
        </p:nvSpPr>
        <p:spPr>
          <a:xfrm>
            <a:off x="533995" y="2871555"/>
            <a:ext cx="769441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비밀번호 확인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7B3D7EF-8B37-FFF7-56C6-7262855463DF}"/>
              </a:ext>
            </a:extLst>
          </p:cNvPr>
          <p:cNvSpPr/>
          <p:nvPr/>
        </p:nvSpPr>
        <p:spPr>
          <a:xfrm>
            <a:off x="518033" y="3671669"/>
            <a:ext cx="654025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담당 </a:t>
            </a:r>
            <a:r>
              <a:rPr lang="ko-KR" altLang="en-US" sz="11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읍면동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B7DCAB5-AE22-9ED1-B9B3-D12CE802B4D2}"/>
              </a:ext>
            </a:extLst>
          </p:cNvPr>
          <p:cNvSpPr/>
          <p:nvPr/>
        </p:nvSpPr>
        <p:spPr>
          <a:xfrm>
            <a:off x="518033" y="3928270"/>
            <a:ext cx="485710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전화번호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92EDE88-194A-C588-6F51-227EFEDC4827}"/>
              </a:ext>
            </a:extLst>
          </p:cNvPr>
          <p:cNvSpPr/>
          <p:nvPr/>
        </p:nvSpPr>
        <p:spPr>
          <a:xfrm>
            <a:off x="523656" y="3126083"/>
            <a:ext cx="365485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이메일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1406AFA-5B93-1359-FF0E-243A0E04A067}"/>
              </a:ext>
            </a:extLst>
          </p:cNvPr>
          <p:cNvSpPr/>
          <p:nvPr/>
        </p:nvSpPr>
        <p:spPr>
          <a:xfrm>
            <a:off x="533995" y="3379064"/>
            <a:ext cx="605935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핸드폰번호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A1F25AA-72C5-A515-940E-DE3121E9833A}"/>
              </a:ext>
            </a:extLst>
          </p:cNvPr>
          <p:cNvSpPr/>
          <p:nvPr/>
        </p:nvSpPr>
        <p:spPr>
          <a:xfrm>
            <a:off x="523656" y="2353397"/>
            <a:ext cx="365485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아이디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1258172-B72F-DA88-92B3-2E558CEAEF1E}"/>
              </a:ext>
            </a:extLst>
          </p:cNvPr>
          <p:cNvSpPr/>
          <p:nvPr/>
        </p:nvSpPr>
        <p:spPr>
          <a:xfrm>
            <a:off x="1621779" y="2347149"/>
            <a:ext cx="1319830" cy="1804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09E9CE3-F72E-A06C-1172-F899E20A0897}"/>
              </a:ext>
            </a:extLst>
          </p:cNvPr>
          <p:cNvSpPr/>
          <p:nvPr/>
        </p:nvSpPr>
        <p:spPr>
          <a:xfrm>
            <a:off x="1621778" y="2605923"/>
            <a:ext cx="1735910" cy="1783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E92055B-FE8F-4FA4-6FE4-1883F70876D9}"/>
              </a:ext>
            </a:extLst>
          </p:cNvPr>
          <p:cNvSpPr/>
          <p:nvPr/>
        </p:nvSpPr>
        <p:spPr>
          <a:xfrm>
            <a:off x="1621778" y="2865306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E13F5E5-3C38-A644-4543-C2D8F4890E42}"/>
              </a:ext>
            </a:extLst>
          </p:cNvPr>
          <p:cNvSpPr/>
          <p:nvPr/>
        </p:nvSpPr>
        <p:spPr>
          <a:xfrm>
            <a:off x="1621778" y="3124688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5275EB0-0E8E-70C6-BE7B-0151B3CFEF1B}"/>
              </a:ext>
            </a:extLst>
          </p:cNvPr>
          <p:cNvSpPr/>
          <p:nvPr/>
        </p:nvSpPr>
        <p:spPr>
          <a:xfrm>
            <a:off x="1621778" y="3384070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7B44352-A652-CE2C-23D0-2CC4242C35A7}"/>
              </a:ext>
            </a:extLst>
          </p:cNvPr>
          <p:cNvSpPr/>
          <p:nvPr/>
        </p:nvSpPr>
        <p:spPr>
          <a:xfrm>
            <a:off x="1621778" y="3667667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CC9C7EB-97E9-C92E-C33D-24706831A300}"/>
              </a:ext>
            </a:extLst>
          </p:cNvPr>
          <p:cNvSpPr/>
          <p:nvPr/>
        </p:nvSpPr>
        <p:spPr>
          <a:xfrm>
            <a:off x="1621778" y="3914443"/>
            <a:ext cx="1735910" cy="175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A4711F61-D07C-6E60-2161-B94C893F7C4D}"/>
              </a:ext>
            </a:extLst>
          </p:cNvPr>
          <p:cNvSpPr/>
          <p:nvPr/>
        </p:nvSpPr>
        <p:spPr>
          <a:xfrm>
            <a:off x="523656" y="2077914"/>
            <a:ext cx="240450" cy="16927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이름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941ECD94-9F6A-33E4-70D0-7C8E079A0ACD}"/>
              </a:ext>
            </a:extLst>
          </p:cNvPr>
          <p:cNvSpPr/>
          <p:nvPr/>
        </p:nvSpPr>
        <p:spPr>
          <a:xfrm>
            <a:off x="1621779" y="2071666"/>
            <a:ext cx="1319830" cy="1804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9907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635055" y="1774182"/>
            <a:ext cx="3877949" cy="455799"/>
          </a:xfrm>
          <a:prstGeom prst="rect">
            <a:avLst/>
          </a:prstGeom>
          <a:solidFill>
            <a:srgbClr val="122C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659199" y="2279737"/>
            <a:ext cx="3853805" cy="3508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관리자에게 요청 후 아이디를 받을 수 있습니다</a:t>
            </a:r>
            <a:r>
              <a:rPr lang="en-US" altLang="ko-KR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.</a:t>
            </a:r>
            <a:r>
              <a:rPr lang="ko-KR" altLang="en-US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</a:t>
            </a:r>
            <a:endParaRPr lang="ko-KR" altLang="en-US" sz="105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868273"/>
              </p:ext>
            </p:extLst>
          </p:nvPr>
        </p:nvGraphicFramePr>
        <p:xfrm>
          <a:off x="1635053" y="2768280"/>
          <a:ext cx="3877950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63028">
                  <a:extLst>
                    <a:ext uri="{9D8B030D-6E8A-4147-A177-3AD203B41FA5}">
                      <a16:colId xmlns:a16="http://schemas.microsoft.com/office/drawing/2014/main" val="1777317766"/>
                    </a:ext>
                  </a:extLst>
                </a:gridCol>
                <a:gridCol w="2914922">
                  <a:extLst>
                    <a:ext uri="{9D8B030D-6E8A-4147-A177-3AD203B41FA5}">
                      <a16:colId xmlns:a16="http://schemas.microsoft.com/office/drawing/2014/main" val="9505947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3862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1272748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요청하기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AF6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1279100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1762377" y="1783560"/>
            <a:ext cx="1010213" cy="43704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아이디 찾기</a:t>
            </a:r>
            <a:endParaRPr lang="ko-KR" altLang="en-US" sz="1400" kern="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694797" y="2791264"/>
            <a:ext cx="1389184" cy="31397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1587449" y="3813678"/>
            <a:ext cx="3853805" cy="86793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228600" indent="-228600" algn="just" fontAlgn="base">
              <a:lnSpc>
                <a:spcPct val="160000"/>
              </a:lnSpc>
              <a:buAutoNum type="arabicPeriod"/>
            </a:pPr>
            <a:r>
              <a:rPr lang="ko-KR" altLang="en-US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이름 입력 후 요청하기 버튼을 클릭</a:t>
            </a:r>
            <a:endParaRPr lang="en-US" altLang="ko-KR" sz="1050" b="1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marL="228600" indent="-228600" algn="just" fontAlgn="base">
              <a:lnSpc>
                <a:spcPct val="160000"/>
              </a:lnSpc>
              <a:buAutoNum type="arabicPeriod"/>
            </a:pPr>
            <a:r>
              <a:rPr lang="ko-KR" altLang="en-US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관리자가 확인 후 아이디 전송</a:t>
            </a:r>
            <a:endParaRPr lang="en-US" altLang="ko-KR" sz="1050" b="1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marL="228600" indent="-228600" algn="just" fontAlgn="base">
              <a:lnSpc>
                <a:spcPct val="160000"/>
              </a:lnSpc>
              <a:buAutoNum type="arabicPeriod"/>
            </a:pPr>
            <a:r>
              <a:rPr lang="ko-KR" altLang="en-US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전송 된 아이디로 로그인</a:t>
            </a:r>
            <a:endParaRPr lang="ko-KR" altLang="en-US" sz="105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528265" y="1675309"/>
            <a:ext cx="4115671" cy="340089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아이디 찾기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사용자정보관리 </a:t>
            </a:r>
            <a:r>
              <a:rPr lang="en-US" altLang="ko-KR" dirty="0"/>
              <a:t>&gt; </a:t>
            </a:r>
            <a:r>
              <a:rPr lang="ko-KR" altLang="en-US" dirty="0"/>
              <a:t>아이디 찾기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EE6EA405-83E9-B13F-9FC3-063F7476B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41965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1633789" y="1772708"/>
            <a:ext cx="3877949" cy="455799"/>
          </a:xfrm>
          <a:prstGeom prst="rect">
            <a:avLst/>
          </a:prstGeom>
          <a:solidFill>
            <a:srgbClr val="122C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1657933" y="2278263"/>
            <a:ext cx="3853805" cy="3508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관리자에게 요청 후 비밀번호를 받을 수 있습니다</a:t>
            </a:r>
            <a:r>
              <a:rPr lang="en-US" altLang="ko-KR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.</a:t>
            </a:r>
            <a:endParaRPr lang="ko-KR" altLang="en-US" sz="105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761111" y="1782086"/>
            <a:ext cx="1154483" cy="43704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fontAlgn="base">
              <a:lnSpc>
                <a:spcPct val="160000"/>
              </a:lnSpc>
            </a:pPr>
            <a:r>
              <a:rPr lang="ko-KR" altLang="en-US" sz="1400" b="1" kern="0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비밀번호 찾기</a:t>
            </a:r>
            <a:endParaRPr lang="ko-KR" altLang="en-US" sz="1400" kern="0" dirty="0">
              <a:solidFill>
                <a:schemeClr val="bg1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1527466" y="3812204"/>
            <a:ext cx="4110359" cy="112646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관리자에게 요청 후 임시비밀번호를 발급 받을 수 있습니다</a:t>
            </a:r>
            <a:endParaRPr lang="en-US" altLang="ko-KR" sz="1050" b="1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marL="228600" indent="-228600" algn="just" fontAlgn="base">
              <a:lnSpc>
                <a:spcPct val="160000"/>
              </a:lnSpc>
              <a:buAutoNum type="arabicPeriod"/>
            </a:pPr>
            <a:r>
              <a:rPr lang="ko-KR" altLang="en-US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이름 입력 후 요청하기 버튼을 클릭</a:t>
            </a:r>
            <a:endParaRPr lang="en-US" altLang="ko-KR" sz="1050" b="1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marL="228600" indent="-228600" algn="just" fontAlgn="base">
              <a:lnSpc>
                <a:spcPct val="160000"/>
              </a:lnSpc>
              <a:buAutoNum type="arabicPeriod"/>
            </a:pPr>
            <a:r>
              <a:rPr lang="ko-KR" altLang="en-US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관리자가 확인 후 임시비밀번호 전송</a:t>
            </a:r>
            <a:endParaRPr lang="en-US" altLang="ko-KR" sz="1050" b="1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  <a:p>
            <a:pPr marL="228600" indent="-228600" algn="just" fontAlgn="base">
              <a:lnSpc>
                <a:spcPct val="160000"/>
              </a:lnSpc>
              <a:buAutoNum type="arabicPeriod"/>
            </a:pPr>
            <a:r>
              <a:rPr lang="ko-KR" altLang="en-US" sz="1050" b="1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임시비밀번호로 로그인 후 비밀번호 변경</a:t>
            </a:r>
            <a:endParaRPr lang="ko-KR" altLang="en-US" sz="105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1522154" y="1673834"/>
            <a:ext cx="4115671" cy="3400896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4" name="표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853629"/>
              </p:ext>
            </p:extLst>
          </p:nvPr>
        </p:nvGraphicFramePr>
        <p:xfrm>
          <a:off x="1633787" y="2766806"/>
          <a:ext cx="3877950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63028">
                  <a:extLst>
                    <a:ext uri="{9D8B030D-6E8A-4147-A177-3AD203B41FA5}">
                      <a16:colId xmlns:a16="http://schemas.microsoft.com/office/drawing/2014/main" val="1777317766"/>
                    </a:ext>
                  </a:extLst>
                </a:gridCol>
                <a:gridCol w="2914922">
                  <a:extLst>
                    <a:ext uri="{9D8B030D-6E8A-4147-A177-3AD203B41FA5}">
                      <a16:colId xmlns:a16="http://schemas.microsoft.com/office/drawing/2014/main" val="9505947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3862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1272748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요청하기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AF6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1279100"/>
                  </a:ext>
                </a:extLst>
              </a:tr>
            </a:tbl>
          </a:graphicData>
        </a:graphic>
      </p:graphicFrame>
      <p:sp>
        <p:nvSpPr>
          <p:cNvPr id="36" name="직사각형 35"/>
          <p:cNvSpPr/>
          <p:nvPr/>
        </p:nvSpPr>
        <p:spPr>
          <a:xfrm>
            <a:off x="2693531" y="2789790"/>
            <a:ext cx="1389184" cy="31397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비밀번호 찾기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사용자정보관리 </a:t>
            </a:r>
            <a:r>
              <a:rPr lang="en-US" altLang="ko-KR" dirty="0"/>
              <a:t>&gt; </a:t>
            </a:r>
            <a:r>
              <a:rPr lang="ko-KR" altLang="en-US" dirty="0"/>
              <a:t>비밀번호 찾기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0CCF8E8C-88FE-7C99-24E8-63DDCC46F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5702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36D8700-3195-B661-D371-D4E87C6F47BD}"/>
              </a:ext>
            </a:extLst>
          </p:cNvPr>
          <p:cNvSpPr/>
          <p:nvPr/>
        </p:nvSpPr>
        <p:spPr>
          <a:xfrm>
            <a:off x="0" y="-1"/>
            <a:ext cx="9144000" cy="68580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EA87E0-08EA-89B9-733D-B6B16EE33F9E}"/>
              </a:ext>
            </a:extLst>
          </p:cNvPr>
          <p:cNvSpPr/>
          <p:nvPr/>
        </p:nvSpPr>
        <p:spPr>
          <a:xfrm>
            <a:off x="0" y="-1"/>
            <a:ext cx="9144000" cy="7246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FE0E9E2-C801-59D6-4D7F-0BDA2388378E}"/>
              </a:ext>
            </a:extLst>
          </p:cNvPr>
          <p:cNvSpPr/>
          <p:nvPr/>
        </p:nvSpPr>
        <p:spPr>
          <a:xfrm>
            <a:off x="0" y="724618"/>
            <a:ext cx="9144000" cy="17166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시 안</a:t>
            </a:r>
          </a:p>
        </p:txBody>
      </p:sp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4653D200-40CE-1F67-38AB-3B662B9B6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1986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36D8700-3195-B661-D371-D4E87C6F47BD}"/>
              </a:ext>
            </a:extLst>
          </p:cNvPr>
          <p:cNvSpPr/>
          <p:nvPr/>
        </p:nvSpPr>
        <p:spPr>
          <a:xfrm>
            <a:off x="0" y="-1"/>
            <a:ext cx="9144000" cy="68580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EA87E0-08EA-89B9-733D-B6B16EE33F9E}"/>
              </a:ext>
            </a:extLst>
          </p:cNvPr>
          <p:cNvSpPr/>
          <p:nvPr/>
        </p:nvSpPr>
        <p:spPr>
          <a:xfrm>
            <a:off x="0" y="-1"/>
            <a:ext cx="9144000" cy="7246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B3B44FF-BDD3-E32A-0D30-96BE5470A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4618"/>
            <a:ext cx="9144000" cy="4833257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877A4E3-8240-B852-7896-22B0ECC00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4383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36D8700-3195-B661-D371-D4E87C6F47BD}"/>
              </a:ext>
            </a:extLst>
          </p:cNvPr>
          <p:cNvSpPr/>
          <p:nvPr/>
        </p:nvSpPr>
        <p:spPr>
          <a:xfrm>
            <a:off x="0" y="-1"/>
            <a:ext cx="9144000" cy="685800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EA87E0-08EA-89B9-733D-B6B16EE33F9E}"/>
              </a:ext>
            </a:extLst>
          </p:cNvPr>
          <p:cNvSpPr/>
          <p:nvPr/>
        </p:nvSpPr>
        <p:spPr>
          <a:xfrm>
            <a:off x="0" y="-1"/>
            <a:ext cx="9144000" cy="7246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581DE83A-AA8D-F7CD-1D06-87B60F9A0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7703"/>
            <a:ext cx="9144000" cy="4833257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A46954A-553A-A663-A9D2-95C8968DC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148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330999"/>
              </p:ext>
            </p:extLst>
          </p:nvPr>
        </p:nvGraphicFramePr>
        <p:xfrm>
          <a:off x="42733" y="2318018"/>
          <a:ext cx="6911627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00056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600056">
                  <a:extLst>
                    <a:ext uri="{9D8B030D-6E8A-4147-A177-3AD203B41FA5}">
                      <a16:colId xmlns:a16="http://schemas.microsoft.com/office/drawing/2014/main" val="3035087163"/>
                    </a:ext>
                  </a:extLst>
                </a:gridCol>
                <a:gridCol w="750971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750971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750971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750971">
                  <a:extLst>
                    <a:ext uri="{9D8B030D-6E8A-4147-A177-3AD203B41FA5}">
                      <a16:colId xmlns:a16="http://schemas.microsoft.com/office/drawing/2014/main" val="2195255098"/>
                    </a:ext>
                  </a:extLst>
                </a:gridCol>
                <a:gridCol w="1376404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822612">
                  <a:extLst>
                    <a:ext uri="{9D8B030D-6E8A-4147-A177-3AD203B41FA5}">
                      <a16:colId xmlns:a16="http://schemas.microsoft.com/office/drawing/2014/main" val="951219036"/>
                    </a:ext>
                  </a:extLst>
                </a:gridCol>
                <a:gridCol w="508615">
                  <a:extLst>
                    <a:ext uri="{9D8B030D-6E8A-4147-A177-3AD203B41FA5}">
                      <a16:colId xmlns:a16="http://schemas.microsoft.com/office/drawing/2014/main" val="4180130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고유번호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신청자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관할기관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신청자명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신청자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생년월일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신청자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거주마을명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신청자 주소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신청자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핸드폰 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상세보기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고촌읍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3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5330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b="1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164824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178818" y="1669138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436572" y="1679703"/>
            <a:ext cx="741598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신청자명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566781" y="1669138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921064" y="1679703"/>
            <a:ext cx="645069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마을명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45" name="그룹 44"/>
          <p:cNvGrpSpPr/>
          <p:nvPr/>
        </p:nvGrpSpPr>
        <p:grpSpPr>
          <a:xfrm>
            <a:off x="6507061" y="2762167"/>
            <a:ext cx="350865" cy="178505"/>
            <a:chOff x="1612114" y="2740421"/>
            <a:chExt cx="350865" cy="178505"/>
          </a:xfrm>
        </p:grpSpPr>
        <p:sp>
          <p:nvSpPr>
            <p:cNvPr id="46" name="직사각형 4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+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49" name="직사각형 48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53" name="직사각형 52"/>
          <p:cNvSpPr/>
          <p:nvPr/>
        </p:nvSpPr>
        <p:spPr>
          <a:xfrm>
            <a:off x="4117769" y="1669138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3309027" y="1665288"/>
            <a:ext cx="808094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생년월일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sz="1200" dirty="0"/>
              <a:t>신청자</a:t>
            </a:r>
            <a:r>
              <a:rPr lang="en-US" altLang="ko-KR" sz="1200" dirty="0"/>
              <a:t>-</a:t>
            </a:r>
            <a:r>
              <a:rPr lang="ko-KR" altLang="en-US" sz="1200" dirty="0"/>
              <a:t>농지정보관리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기초정보관리</a:t>
            </a:r>
            <a:r>
              <a:rPr lang="en-US" altLang="ko-KR" dirty="0"/>
              <a:t>&gt;</a:t>
            </a:r>
            <a:r>
              <a:rPr lang="ko-KR" altLang="en-US" dirty="0"/>
              <a:t>신청자</a:t>
            </a:r>
            <a:r>
              <a:rPr lang="en-US" altLang="ko-KR" dirty="0"/>
              <a:t>-</a:t>
            </a:r>
            <a:r>
              <a:rPr lang="ko-KR" altLang="en-US" dirty="0"/>
              <a:t>농지정보관리</a:t>
            </a:r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업로드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아그릭스</a:t>
            </a:r>
            <a:r>
              <a:rPr lang="ko-KR" altLang="en-US" sz="1100" dirty="0"/>
              <a:t> 추출 엑셀 파일 업로드 임시 저장 </a:t>
            </a:r>
            <a:r>
              <a:rPr lang="en-US" altLang="ko-KR" sz="1100" dirty="0"/>
              <a:t>&gt; </a:t>
            </a:r>
            <a:r>
              <a:rPr lang="ko-KR" altLang="en-US" sz="1100" dirty="0"/>
              <a:t>업로드 시 고유번호 자동 생성</a:t>
            </a:r>
            <a:r>
              <a:rPr lang="en-US" altLang="ko-KR" sz="1100" dirty="0"/>
              <a:t>, 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확정 </a:t>
            </a:r>
            <a:r>
              <a:rPr lang="en-US" altLang="ko-KR" sz="1100" dirty="0"/>
              <a:t>: </a:t>
            </a:r>
            <a:r>
              <a:rPr lang="ko-KR" altLang="en-US" sz="1100" dirty="0"/>
              <a:t>임시 저장된 파일 확정 </a:t>
            </a:r>
            <a:r>
              <a:rPr lang="en-US" altLang="ko-KR" sz="1100" dirty="0"/>
              <a:t>&gt; </a:t>
            </a:r>
            <a:r>
              <a:rPr lang="ko-KR" altLang="en-US" sz="1100" dirty="0"/>
              <a:t>조회 기능 외 비활성화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조회</a:t>
            </a:r>
            <a:r>
              <a:rPr lang="en-US" altLang="ko-KR" sz="1100" dirty="0"/>
              <a:t>:   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en-US" altLang="ko-KR" sz="1100" dirty="0"/>
              <a:t>+ : </a:t>
            </a:r>
            <a:r>
              <a:rPr lang="ko-KR" altLang="en-US" sz="1100" dirty="0"/>
              <a:t>상세 데이터를 볼 수 있는 레이어 팝업 생성</a:t>
            </a:r>
            <a:endParaRPr lang="en-US" altLang="ko-KR" sz="1100" dirty="0"/>
          </a:p>
          <a:p>
            <a:pPr marL="108000" indent="-108000">
              <a:buAutoNum type="arabicPeriod"/>
            </a:pPr>
            <a:endParaRPr lang="en-US" altLang="ko-KR" sz="1100" dirty="0"/>
          </a:p>
          <a:p>
            <a:r>
              <a:rPr lang="en-US" altLang="ko-KR" dirty="0"/>
              <a:t>&lt;</a:t>
            </a:r>
            <a:r>
              <a:rPr lang="ko-KR" altLang="en-US" dirty="0"/>
              <a:t>조회 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</a:t>
            </a:r>
            <a:r>
              <a:rPr lang="en-US" altLang="ko-KR" sz="1100" dirty="0"/>
              <a:t>: </a:t>
            </a:r>
            <a:r>
              <a:rPr lang="ko-KR" altLang="en-US" sz="1100" dirty="0"/>
              <a:t>기본 조회는 당해 년도이며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/>
              <a:t>조회 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신청인명</a:t>
            </a:r>
            <a:r>
              <a:rPr lang="en-US" altLang="ko-KR" sz="1100" dirty="0"/>
              <a:t>: </a:t>
            </a:r>
            <a:r>
              <a:rPr lang="ko-KR" altLang="en-US" sz="1100" dirty="0"/>
              <a:t>신청인 이름으로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마을명</a:t>
            </a:r>
            <a:r>
              <a:rPr lang="en-US" altLang="ko-KR" sz="1100" dirty="0"/>
              <a:t>: </a:t>
            </a:r>
            <a:r>
              <a:rPr lang="ko-KR" altLang="en-US" sz="1100" dirty="0"/>
              <a:t>마을 이름으로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생년월일</a:t>
            </a:r>
            <a:r>
              <a:rPr lang="en-US" altLang="ko-KR" sz="1100" dirty="0"/>
              <a:t>: </a:t>
            </a:r>
            <a:r>
              <a:rPr lang="ko-KR" altLang="en-US" sz="1100" dirty="0"/>
              <a:t>달력 레이어 팝업으로 선택</a:t>
            </a:r>
            <a:r>
              <a:rPr lang="en-US" altLang="ko-KR" sz="1100" dirty="0"/>
              <a:t>/</a:t>
            </a:r>
            <a:r>
              <a:rPr lang="ko-KR" altLang="en-US" sz="1100" dirty="0"/>
              <a:t>입력하여 검색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28" name="직사각형 27"/>
          <p:cNvSpPr/>
          <p:nvPr/>
        </p:nvSpPr>
        <p:spPr>
          <a:xfrm>
            <a:off x="6568244" y="765145"/>
            <a:ext cx="40748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확정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950116" y="767679"/>
            <a:ext cx="511679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업로드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6507061" y="3125325"/>
            <a:ext cx="350865" cy="178505"/>
            <a:chOff x="1612114" y="2740421"/>
            <a:chExt cx="350865" cy="178505"/>
          </a:xfrm>
        </p:grpSpPr>
        <p:sp>
          <p:nvSpPr>
            <p:cNvPr id="32" name="직사각형 31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+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6507061" y="3488483"/>
            <a:ext cx="350865" cy="178505"/>
            <a:chOff x="1612114" y="2740421"/>
            <a:chExt cx="350865" cy="178505"/>
          </a:xfrm>
        </p:grpSpPr>
        <p:sp>
          <p:nvSpPr>
            <p:cNvPr id="35" name="직사각형 34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+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6507061" y="3851641"/>
            <a:ext cx="350865" cy="178505"/>
            <a:chOff x="1612114" y="2740421"/>
            <a:chExt cx="350865" cy="178505"/>
          </a:xfrm>
        </p:grpSpPr>
        <p:sp>
          <p:nvSpPr>
            <p:cNvPr id="38" name="직사각형 37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+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5947030" y="795823"/>
            <a:ext cx="482468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6596039" y="795823"/>
            <a:ext cx="329532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6514845" y="2749355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3" name="그룹 42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44" name="직사각형 43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3041096" y="1672192"/>
            <a:ext cx="350865" cy="178505"/>
            <a:chOff x="1612114" y="2740421"/>
            <a:chExt cx="350865" cy="178505"/>
          </a:xfrm>
        </p:grpSpPr>
        <p:sp>
          <p:nvSpPr>
            <p:cNvPr id="55" name="직사각형 54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57" name="직사각형 56"/>
          <p:cNvSpPr/>
          <p:nvPr/>
        </p:nvSpPr>
        <p:spPr>
          <a:xfrm>
            <a:off x="5668759" y="1659257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/>
          <p:cNvSpPr/>
          <p:nvPr/>
        </p:nvSpPr>
        <p:spPr>
          <a:xfrm>
            <a:off x="4860015" y="1655407"/>
            <a:ext cx="808094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400" kern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핸드폰번호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31824E-9747-61A8-E37D-F3F6FDE96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1054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416191"/>
              </p:ext>
            </p:extLst>
          </p:nvPr>
        </p:nvGraphicFramePr>
        <p:xfrm>
          <a:off x="42733" y="2318018"/>
          <a:ext cx="6911628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13572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713572">
                  <a:extLst>
                    <a:ext uri="{9D8B030D-6E8A-4147-A177-3AD203B41FA5}">
                      <a16:colId xmlns:a16="http://schemas.microsoft.com/office/drawing/2014/main" val="3035087163"/>
                    </a:ext>
                  </a:extLst>
                </a:gridCol>
                <a:gridCol w="893036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893036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893036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893036">
                  <a:extLst>
                    <a:ext uri="{9D8B030D-6E8A-4147-A177-3AD203B41FA5}">
                      <a16:colId xmlns:a16="http://schemas.microsoft.com/office/drawing/2014/main" val="2195255098"/>
                    </a:ext>
                  </a:extLst>
                </a:gridCol>
                <a:gridCol w="1307508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604832">
                  <a:extLst>
                    <a:ext uri="{9D8B030D-6E8A-4147-A177-3AD203B41FA5}">
                      <a16:colId xmlns:a16="http://schemas.microsoft.com/office/drawing/2014/main" val="41801307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고유번호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관할기관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/</a:t>
                      </a:r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관외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생년월일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신청인</a:t>
                      </a:r>
                      <a:endParaRPr lang="en-US" altLang="ko-KR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거주마을명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상세보기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고촌읍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관내</a:t>
                      </a: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3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5330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b="1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164824"/>
                  </a:ext>
                </a:extLst>
              </a:tr>
            </a:tbl>
          </a:graphicData>
        </a:graphic>
      </p:graphicFrame>
      <p:sp>
        <p:nvSpPr>
          <p:cNvPr id="4" name="직사각형 3"/>
          <p:cNvSpPr/>
          <p:nvPr/>
        </p:nvSpPr>
        <p:spPr>
          <a:xfrm>
            <a:off x="505924" y="1679703"/>
            <a:ext cx="636282" cy="21544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신청인명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49" name="직사각형 48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sz="1200" dirty="0"/>
              <a:t>신청자</a:t>
            </a:r>
            <a:r>
              <a:rPr lang="en-US" altLang="ko-KR" sz="1200" dirty="0"/>
              <a:t>-</a:t>
            </a:r>
            <a:r>
              <a:rPr lang="ko-KR" altLang="en-US" sz="1200" dirty="0"/>
              <a:t>농지정보관리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기초정보관리</a:t>
            </a:r>
            <a:r>
              <a:rPr lang="en-US" altLang="ko-KR" dirty="0"/>
              <a:t>&gt;</a:t>
            </a:r>
            <a:r>
              <a:rPr lang="ko-KR" altLang="en-US" dirty="0"/>
              <a:t>신청자</a:t>
            </a:r>
            <a:r>
              <a:rPr lang="en-US" altLang="ko-KR" dirty="0"/>
              <a:t>-</a:t>
            </a:r>
            <a:r>
              <a:rPr lang="ko-KR" altLang="en-US" dirty="0"/>
              <a:t>농지정보관리</a:t>
            </a:r>
            <a:r>
              <a:rPr lang="en-US" altLang="ko-KR" dirty="0"/>
              <a:t>(</a:t>
            </a:r>
            <a:r>
              <a:rPr lang="ko-KR" altLang="en-US" dirty="0"/>
              <a:t>상세보기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 err="1"/>
              <a:t>버튼설명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en-US" altLang="ko-KR" sz="1100" dirty="0"/>
              <a:t>X : </a:t>
            </a:r>
            <a:r>
              <a:rPr lang="ko-KR" altLang="en-US" sz="1100" dirty="0"/>
              <a:t>레이어 팝업 닫기</a:t>
            </a:r>
            <a:endParaRPr lang="en-US" altLang="ko-KR" sz="1100" dirty="0"/>
          </a:p>
        </p:txBody>
      </p:sp>
      <p:grpSp>
        <p:nvGrpSpPr>
          <p:cNvPr id="16" name="그룹 15"/>
          <p:cNvGrpSpPr/>
          <p:nvPr/>
        </p:nvGrpSpPr>
        <p:grpSpPr>
          <a:xfrm>
            <a:off x="284509" y="1158887"/>
            <a:ext cx="6547714" cy="4506042"/>
            <a:chOff x="439047" y="1465237"/>
            <a:chExt cx="6547714" cy="4506042"/>
          </a:xfrm>
        </p:grpSpPr>
        <p:grpSp>
          <p:nvGrpSpPr>
            <p:cNvPr id="45" name="그룹 44"/>
            <p:cNvGrpSpPr/>
            <p:nvPr/>
          </p:nvGrpSpPr>
          <p:grpSpPr>
            <a:xfrm>
              <a:off x="5735534" y="2721264"/>
              <a:ext cx="350865" cy="178505"/>
              <a:chOff x="1612114" y="2740421"/>
              <a:chExt cx="350865" cy="178505"/>
            </a:xfrm>
          </p:grpSpPr>
          <p:sp>
            <p:nvSpPr>
              <p:cNvPr id="46" name="직사각형 45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직사각형 46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31" name="그룹 30"/>
            <p:cNvGrpSpPr/>
            <p:nvPr/>
          </p:nvGrpSpPr>
          <p:grpSpPr>
            <a:xfrm>
              <a:off x="5735534" y="3084422"/>
              <a:ext cx="350865" cy="178505"/>
              <a:chOff x="1612114" y="2740421"/>
              <a:chExt cx="350865" cy="178505"/>
            </a:xfrm>
          </p:grpSpPr>
          <p:sp>
            <p:nvSpPr>
              <p:cNvPr id="32" name="직사각형 31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직사각형 32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34" name="그룹 33"/>
            <p:cNvGrpSpPr/>
            <p:nvPr/>
          </p:nvGrpSpPr>
          <p:grpSpPr>
            <a:xfrm>
              <a:off x="5735534" y="3447580"/>
              <a:ext cx="350865" cy="178505"/>
              <a:chOff x="1612114" y="2740421"/>
              <a:chExt cx="350865" cy="178505"/>
            </a:xfrm>
          </p:grpSpPr>
          <p:sp>
            <p:nvSpPr>
              <p:cNvPr id="35" name="직사각형 34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grpSp>
          <p:nvGrpSpPr>
            <p:cNvPr id="37" name="그룹 36"/>
            <p:cNvGrpSpPr/>
            <p:nvPr/>
          </p:nvGrpSpPr>
          <p:grpSpPr>
            <a:xfrm>
              <a:off x="5735534" y="3810738"/>
              <a:ext cx="350865" cy="178505"/>
              <a:chOff x="1612114" y="2740421"/>
              <a:chExt cx="350865" cy="178505"/>
            </a:xfrm>
          </p:grpSpPr>
          <p:sp>
            <p:nvSpPr>
              <p:cNvPr id="38" name="직사각형 37"/>
              <p:cNvSpPr/>
              <p:nvPr/>
            </p:nvSpPr>
            <p:spPr>
              <a:xfrm>
                <a:off x="1703488" y="2790112"/>
                <a:ext cx="132800" cy="12881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직사각형 38"/>
              <p:cNvSpPr/>
              <p:nvPr/>
            </p:nvSpPr>
            <p:spPr>
              <a:xfrm rot="5400000">
                <a:off x="1704581" y="2647954"/>
                <a:ext cx="165932" cy="350865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en-US" altLang="ko-KR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+</a:t>
                </a:r>
                <a:endPara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</p:grpSp>
        <p:sp>
          <p:nvSpPr>
            <p:cNvPr id="14" name="직사각형 13"/>
            <p:cNvSpPr/>
            <p:nvPr/>
          </p:nvSpPr>
          <p:spPr>
            <a:xfrm>
              <a:off x="439047" y="1465237"/>
              <a:ext cx="6547714" cy="4506042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579149" y="1518667"/>
              <a:ext cx="625172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상세보기</a:t>
              </a: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608725" y="2191838"/>
              <a:ext cx="60593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신청자정보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597665" y="3869450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농지정보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604753" y="1851996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고유번호</a:t>
              </a: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598386" y="2726386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신청자명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608725" y="2986894"/>
              <a:ext cx="36548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마을명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3920593" y="2473692"/>
              <a:ext cx="588303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관내</a:t>
              </a:r>
              <a:r>
                <a:rPr lang="en-US" altLang="ko-KR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/</a:t>
              </a:r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관외</a:t>
              </a:r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3920593" y="2730293"/>
              <a:ext cx="492122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생년월일</a:t>
              </a:r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3920593" y="2986894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지번주소</a:t>
              </a: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3920593" y="3238832"/>
              <a:ext cx="60593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핸드폰번호</a:t>
              </a:r>
            </a:p>
          </p:txBody>
        </p:sp>
        <p:sp>
          <p:nvSpPr>
            <p:cNvPr id="60" name="직사각형 59"/>
            <p:cNvSpPr/>
            <p:nvPr/>
          </p:nvSpPr>
          <p:spPr>
            <a:xfrm>
              <a:off x="598386" y="3241422"/>
              <a:ext cx="601127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도로명주소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08725" y="3494403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전화번호</a:t>
              </a:r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598386" y="2468736"/>
              <a:ext cx="495328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관할기관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597665" y="4418644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소유자명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608004" y="4679152"/>
              <a:ext cx="588303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관내</a:t>
              </a:r>
              <a:r>
                <a:rPr lang="en-US" altLang="ko-KR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/</a:t>
              </a:r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관외</a:t>
              </a:r>
            </a:p>
          </p:txBody>
        </p:sp>
        <p:sp>
          <p:nvSpPr>
            <p:cNvPr id="66" name="직사각형 65"/>
            <p:cNvSpPr/>
            <p:nvPr/>
          </p:nvSpPr>
          <p:spPr>
            <a:xfrm>
              <a:off x="3919872" y="4165950"/>
              <a:ext cx="490519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농지상태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>
              <a:off x="3919872" y="4422551"/>
              <a:ext cx="495328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관할기관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3919872" y="4679152"/>
              <a:ext cx="365485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소재지</a:t>
              </a:r>
            </a:p>
          </p:txBody>
        </p:sp>
        <p:sp>
          <p:nvSpPr>
            <p:cNvPr id="69" name="직사각형 68"/>
            <p:cNvSpPr/>
            <p:nvPr/>
          </p:nvSpPr>
          <p:spPr>
            <a:xfrm>
              <a:off x="3919872" y="4931090"/>
              <a:ext cx="24045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부번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>
              <a:off x="597665" y="4933680"/>
              <a:ext cx="24526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본번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71" name="직사각형 70"/>
            <p:cNvSpPr/>
            <p:nvPr/>
          </p:nvSpPr>
          <p:spPr>
            <a:xfrm>
              <a:off x="608004" y="5186661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공부지목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72" name="직사각형 71"/>
            <p:cNvSpPr/>
            <p:nvPr/>
          </p:nvSpPr>
          <p:spPr>
            <a:xfrm>
              <a:off x="597665" y="4160994"/>
              <a:ext cx="846386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경영체등록여부</a:t>
              </a:r>
            </a:p>
          </p:txBody>
        </p:sp>
        <p:sp>
          <p:nvSpPr>
            <p:cNvPr id="73" name="직사각형 72"/>
            <p:cNvSpPr/>
            <p:nvPr/>
          </p:nvSpPr>
          <p:spPr>
            <a:xfrm>
              <a:off x="3919872" y="5183028"/>
              <a:ext cx="485710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실제지목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3919872" y="5434966"/>
              <a:ext cx="730969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실경확인면적</a:t>
              </a:r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3919872" y="5686904"/>
              <a:ext cx="730969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농지면적합계</a:t>
              </a:r>
            </a:p>
          </p:txBody>
        </p:sp>
        <p:sp>
          <p:nvSpPr>
            <p:cNvPr id="76" name="직사각형 75"/>
            <p:cNvSpPr/>
            <p:nvPr/>
          </p:nvSpPr>
          <p:spPr>
            <a:xfrm>
              <a:off x="600069" y="5432408"/>
              <a:ext cx="48090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 err="1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공부면적</a:t>
              </a:r>
              <a:endParaRPr lang="ko-KR" altLang="en-US" sz="11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77" name="직사각형 76"/>
            <p:cNvSpPr/>
            <p:nvPr/>
          </p:nvSpPr>
          <p:spPr>
            <a:xfrm>
              <a:off x="592134" y="5678155"/>
              <a:ext cx="726161" cy="169277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fontAlgn="base"/>
              <a:r>
                <a: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휴경확인면적</a:t>
              </a: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696508" y="2462488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1696508" y="2721263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직사각형 78"/>
            <p:cNvSpPr/>
            <p:nvPr/>
          </p:nvSpPr>
          <p:spPr>
            <a:xfrm>
              <a:off x="1696508" y="298064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사각형 79"/>
            <p:cNvSpPr/>
            <p:nvPr/>
          </p:nvSpPr>
          <p:spPr>
            <a:xfrm>
              <a:off x="1696508" y="3240027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1696508" y="3499409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5024338" y="2469690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5024338" y="2716466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5024338" y="2963242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직사각형 84"/>
            <p:cNvSpPr/>
            <p:nvPr/>
          </p:nvSpPr>
          <p:spPr>
            <a:xfrm>
              <a:off x="5024338" y="3210018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1696508" y="415474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직사각형 86"/>
            <p:cNvSpPr/>
            <p:nvPr/>
          </p:nvSpPr>
          <p:spPr>
            <a:xfrm>
              <a:off x="1696508" y="441239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1696508" y="467004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직사각형 88"/>
            <p:cNvSpPr/>
            <p:nvPr/>
          </p:nvSpPr>
          <p:spPr>
            <a:xfrm>
              <a:off x="1696508" y="492769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1696508" y="518534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직사각형 90"/>
            <p:cNvSpPr/>
            <p:nvPr/>
          </p:nvSpPr>
          <p:spPr>
            <a:xfrm>
              <a:off x="1696508" y="544299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직사각형 91"/>
            <p:cNvSpPr/>
            <p:nvPr/>
          </p:nvSpPr>
          <p:spPr>
            <a:xfrm>
              <a:off x="1696508" y="570064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직사각형 92"/>
            <p:cNvSpPr/>
            <p:nvPr/>
          </p:nvSpPr>
          <p:spPr>
            <a:xfrm>
              <a:off x="5024338" y="4162825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/>
            <p:cNvSpPr/>
            <p:nvPr/>
          </p:nvSpPr>
          <p:spPr>
            <a:xfrm>
              <a:off x="5024338" y="4422090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직사각형 94"/>
            <p:cNvSpPr/>
            <p:nvPr/>
          </p:nvSpPr>
          <p:spPr>
            <a:xfrm>
              <a:off x="5024338" y="4673751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직사각형 95"/>
            <p:cNvSpPr/>
            <p:nvPr/>
          </p:nvSpPr>
          <p:spPr>
            <a:xfrm>
              <a:off x="5024338" y="4925412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직사각형 96"/>
            <p:cNvSpPr/>
            <p:nvPr/>
          </p:nvSpPr>
          <p:spPr>
            <a:xfrm>
              <a:off x="5024338" y="5184677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직사각형 97"/>
            <p:cNvSpPr/>
            <p:nvPr/>
          </p:nvSpPr>
          <p:spPr>
            <a:xfrm>
              <a:off x="5024338" y="5429073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5024338" y="5673469"/>
              <a:ext cx="1735910" cy="1755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직사각형 99"/>
            <p:cNvSpPr/>
            <p:nvPr/>
          </p:nvSpPr>
          <p:spPr>
            <a:xfrm>
              <a:off x="1696195" y="1863626"/>
              <a:ext cx="1735910" cy="1561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1" name="직사각형 100"/>
          <p:cNvSpPr/>
          <p:nvPr/>
        </p:nvSpPr>
        <p:spPr>
          <a:xfrm>
            <a:off x="6543146" y="1223132"/>
            <a:ext cx="12022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 fontAlgn="base"/>
            <a:r>
              <a:rPr lang="en-US" altLang="ko-KR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X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03" name="직사각형 102"/>
          <p:cNvSpPr/>
          <p:nvPr/>
        </p:nvSpPr>
        <p:spPr>
          <a:xfrm>
            <a:off x="6463569" y="1211108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/>
          <p:cNvSpPr/>
          <p:nvPr/>
        </p:nvSpPr>
        <p:spPr>
          <a:xfrm>
            <a:off x="6568244" y="765145"/>
            <a:ext cx="40748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확정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04" name="직사각형 103"/>
          <p:cNvSpPr/>
          <p:nvPr/>
        </p:nvSpPr>
        <p:spPr>
          <a:xfrm>
            <a:off x="5950116" y="767679"/>
            <a:ext cx="511679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업로드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4E13CBB-F8BE-6A9B-44B1-EDA406C66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87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855478"/>
              </p:ext>
            </p:extLst>
          </p:nvPr>
        </p:nvGraphicFramePr>
        <p:xfrm>
          <a:off x="36883" y="2131866"/>
          <a:ext cx="6919382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41050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1587093463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3428237651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744896">
                  <a:extLst>
                    <a:ext uri="{9D8B030D-6E8A-4147-A177-3AD203B41FA5}">
                      <a16:colId xmlns:a16="http://schemas.microsoft.com/office/drawing/2014/main" val="1882544152"/>
                    </a:ext>
                  </a:extLst>
                </a:gridCol>
                <a:gridCol w="744896">
                  <a:extLst>
                    <a:ext uri="{9D8B030D-6E8A-4147-A177-3AD203B41FA5}">
                      <a16:colId xmlns:a16="http://schemas.microsoft.com/office/drawing/2014/main" val="958610221"/>
                    </a:ext>
                  </a:extLst>
                </a:gridCol>
                <a:gridCol w="744896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  <a:gridCol w="423011">
                  <a:extLst>
                    <a:ext uri="{9D8B030D-6E8A-4147-A177-3AD203B41FA5}">
                      <a16:colId xmlns:a16="http://schemas.microsoft.com/office/drawing/2014/main" val="2281991484"/>
                    </a:ext>
                  </a:extLst>
                </a:gridCol>
                <a:gridCol w="423011">
                  <a:extLst>
                    <a:ext uri="{9D8B030D-6E8A-4147-A177-3AD203B41FA5}">
                      <a16:colId xmlns:a16="http://schemas.microsoft.com/office/drawing/2014/main" val="2872114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업체코드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업체명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상품명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제형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품목구분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규격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농가매출가격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상품코드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비고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3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5330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164824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099987" y="1667412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05809" y="1677322"/>
            <a:ext cx="46487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업체명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650500" y="1667410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057432" y="1678058"/>
            <a:ext cx="46487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상품명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23" name="직사각형 22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26" name="직사각형 2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지원물품관리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기초정보관리</a:t>
            </a:r>
            <a:r>
              <a:rPr lang="en-US" altLang="ko-KR" dirty="0"/>
              <a:t>&gt;</a:t>
            </a:r>
            <a:r>
              <a:rPr lang="ko-KR" altLang="en-US" dirty="0"/>
              <a:t>지원물품관리</a:t>
            </a:r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업로드 </a:t>
            </a:r>
            <a:r>
              <a:rPr lang="en-US" altLang="ko-KR" sz="1100" dirty="0"/>
              <a:t>: </a:t>
            </a:r>
            <a:r>
              <a:rPr lang="ko-KR" altLang="en-US" sz="1100" dirty="0"/>
              <a:t>엑셀 파일 업로드 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추가 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레이어팝업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조회 </a:t>
            </a:r>
            <a:r>
              <a:rPr lang="en-US" altLang="ko-KR" sz="1100" dirty="0"/>
              <a:t>:  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수정 </a:t>
            </a:r>
            <a:r>
              <a:rPr lang="en-US" altLang="ko-KR" sz="1100" dirty="0"/>
              <a:t>: </a:t>
            </a:r>
            <a:r>
              <a:rPr lang="ko-KR" altLang="en-US" sz="1100" dirty="0"/>
              <a:t>선택한 데이터를 수정하기위해 </a:t>
            </a:r>
            <a:r>
              <a:rPr lang="ko-KR" altLang="en-US" sz="1100" dirty="0" err="1"/>
              <a:t>레이어팝업</a:t>
            </a:r>
            <a:r>
              <a:rPr lang="ko-KR" altLang="en-US" sz="1100" dirty="0"/>
              <a:t> 생성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삭제 </a:t>
            </a:r>
            <a:r>
              <a:rPr lang="en-US" altLang="ko-KR" sz="1100" dirty="0"/>
              <a:t>: </a:t>
            </a:r>
            <a:r>
              <a:rPr lang="ko-KR" altLang="en-US" sz="1100" dirty="0"/>
              <a:t>선택한 데이터 삭제 </a:t>
            </a:r>
            <a:r>
              <a:rPr lang="en-US" altLang="ko-KR" sz="1100" dirty="0"/>
              <a:t>&gt; </a:t>
            </a:r>
            <a:r>
              <a:rPr lang="ko-KR" altLang="en-US" sz="1100" dirty="0" err="1"/>
              <a:t>삭제시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메세지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팝업생성</a:t>
            </a:r>
            <a:endParaRPr lang="en-US" altLang="ko-KR" sz="1100" dirty="0"/>
          </a:p>
          <a:p>
            <a:pPr marL="108000" indent="-108000">
              <a:buAutoNum type="arabicPeriod"/>
            </a:pPr>
            <a:endParaRPr lang="en-US" altLang="ko-KR" sz="1100" dirty="0"/>
          </a:p>
          <a:p>
            <a:r>
              <a:rPr lang="en-US" altLang="ko-KR" dirty="0"/>
              <a:t>&lt;</a:t>
            </a:r>
            <a:r>
              <a:rPr lang="ko-KR" altLang="en-US" dirty="0"/>
              <a:t>조회 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</a:t>
            </a:r>
            <a:r>
              <a:rPr lang="en-US" altLang="ko-KR" sz="1100" dirty="0"/>
              <a:t>: </a:t>
            </a:r>
            <a:r>
              <a:rPr lang="ko-KR" altLang="en-US" sz="1100" dirty="0"/>
              <a:t>기본 조회는 당해 년도이며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</a:t>
            </a:r>
            <a:r>
              <a:rPr lang="en-US" altLang="ko-KR" sz="1100" dirty="0"/>
              <a:t>-</a:t>
            </a:r>
            <a:r>
              <a:rPr lang="ko-KR" altLang="en-US" sz="1100" dirty="0"/>
              <a:t>조회 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업체명</a:t>
            </a:r>
            <a:r>
              <a:rPr lang="en-US" altLang="ko-KR" sz="1100" dirty="0"/>
              <a:t>: </a:t>
            </a:r>
            <a:r>
              <a:rPr lang="ko-KR" altLang="en-US" sz="1100" dirty="0"/>
              <a:t>업체 이름으로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상품명</a:t>
            </a:r>
            <a:r>
              <a:rPr lang="en-US" altLang="ko-KR" sz="1100" dirty="0"/>
              <a:t>: </a:t>
            </a:r>
            <a:r>
              <a:rPr lang="ko-KR" altLang="en-US" sz="1100" dirty="0"/>
              <a:t>상품명으로 검색</a:t>
            </a:r>
            <a:endParaRPr lang="en-US" altLang="ko-KR" sz="1100" dirty="0"/>
          </a:p>
          <a:p>
            <a:endParaRPr lang="ko-KR" altLang="en-US" sz="1100" dirty="0"/>
          </a:p>
        </p:txBody>
      </p:sp>
      <p:sp>
        <p:nvSpPr>
          <p:cNvPr id="40" name="직사각형 39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5939803" y="749757"/>
            <a:ext cx="511679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업로드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6565569" y="749757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추가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6588069" y="795822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6022211" y="795822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6525120" y="2516754"/>
            <a:ext cx="436717" cy="1383375"/>
            <a:chOff x="6525120" y="2516754"/>
            <a:chExt cx="436717" cy="1383375"/>
          </a:xfrm>
        </p:grpSpPr>
        <p:grpSp>
          <p:nvGrpSpPr>
            <p:cNvPr id="57" name="그룹 56"/>
            <p:cNvGrpSpPr/>
            <p:nvPr/>
          </p:nvGrpSpPr>
          <p:grpSpPr>
            <a:xfrm>
              <a:off x="6531450" y="2516754"/>
              <a:ext cx="430387" cy="318549"/>
              <a:chOff x="1572353" y="2675451"/>
              <a:chExt cx="430387" cy="318549"/>
            </a:xfrm>
          </p:grpSpPr>
          <p:sp>
            <p:nvSpPr>
              <p:cNvPr id="58" name="직사각형 57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60" name="그룹 59"/>
            <p:cNvGrpSpPr/>
            <p:nvPr/>
          </p:nvGrpSpPr>
          <p:grpSpPr>
            <a:xfrm>
              <a:off x="6531449" y="2858639"/>
              <a:ext cx="430387" cy="318549"/>
              <a:chOff x="1572353" y="2675451"/>
              <a:chExt cx="430387" cy="318549"/>
            </a:xfrm>
          </p:grpSpPr>
          <p:sp>
            <p:nvSpPr>
              <p:cNvPr id="61" name="직사각형 6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직사각형 6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63" name="그룹 62"/>
            <p:cNvGrpSpPr/>
            <p:nvPr/>
          </p:nvGrpSpPr>
          <p:grpSpPr>
            <a:xfrm>
              <a:off x="6527752" y="3218026"/>
              <a:ext cx="430387" cy="318549"/>
              <a:chOff x="1572353" y="2675451"/>
              <a:chExt cx="430387" cy="318549"/>
            </a:xfrm>
          </p:grpSpPr>
          <p:sp>
            <p:nvSpPr>
              <p:cNvPr id="73" name="직사각형 7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직사각형 7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75" name="그룹 74"/>
            <p:cNvGrpSpPr/>
            <p:nvPr/>
          </p:nvGrpSpPr>
          <p:grpSpPr>
            <a:xfrm>
              <a:off x="6525120" y="3581580"/>
              <a:ext cx="430387" cy="318549"/>
              <a:chOff x="1572353" y="2675451"/>
              <a:chExt cx="430387" cy="318549"/>
            </a:xfrm>
          </p:grpSpPr>
          <p:sp>
            <p:nvSpPr>
              <p:cNvPr id="76" name="직사각형 75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직사각형 76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sp>
          <p:nvSpPr>
            <p:cNvPr id="78" name="직사각형 77"/>
            <p:cNvSpPr/>
            <p:nvPr/>
          </p:nvSpPr>
          <p:spPr>
            <a:xfrm>
              <a:off x="6584846" y="2552801"/>
              <a:ext cx="299575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6106371" y="2516754"/>
            <a:ext cx="436717" cy="1383375"/>
            <a:chOff x="6106371" y="2516754"/>
            <a:chExt cx="436717" cy="1383375"/>
          </a:xfrm>
        </p:grpSpPr>
        <p:grpSp>
          <p:nvGrpSpPr>
            <p:cNvPr id="79" name="그룹 78"/>
            <p:cNvGrpSpPr/>
            <p:nvPr/>
          </p:nvGrpSpPr>
          <p:grpSpPr>
            <a:xfrm>
              <a:off x="6112701" y="2516754"/>
              <a:ext cx="430387" cy="318549"/>
              <a:chOff x="1572353" y="2675451"/>
              <a:chExt cx="430387" cy="318549"/>
            </a:xfrm>
          </p:grpSpPr>
          <p:sp>
            <p:nvSpPr>
              <p:cNvPr id="80" name="직사각형 79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직사각형 80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82" name="그룹 81"/>
            <p:cNvGrpSpPr/>
            <p:nvPr/>
          </p:nvGrpSpPr>
          <p:grpSpPr>
            <a:xfrm>
              <a:off x="6112700" y="2858639"/>
              <a:ext cx="430387" cy="318549"/>
              <a:chOff x="1572353" y="2675451"/>
              <a:chExt cx="430387" cy="318549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85" name="그룹 84"/>
            <p:cNvGrpSpPr/>
            <p:nvPr/>
          </p:nvGrpSpPr>
          <p:grpSpPr>
            <a:xfrm>
              <a:off x="6109003" y="3218026"/>
              <a:ext cx="430387" cy="318549"/>
              <a:chOff x="1572353" y="2675451"/>
              <a:chExt cx="430387" cy="318549"/>
            </a:xfrm>
          </p:grpSpPr>
          <p:sp>
            <p:nvSpPr>
              <p:cNvPr id="86" name="직사각형 85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직사각형 92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95" name="그룹 94"/>
            <p:cNvGrpSpPr/>
            <p:nvPr/>
          </p:nvGrpSpPr>
          <p:grpSpPr>
            <a:xfrm>
              <a:off x="6106371" y="3581580"/>
              <a:ext cx="430387" cy="318549"/>
              <a:chOff x="1572353" y="2675451"/>
              <a:chExt cx="430387" cy="318549"/>
            </a:xfrm>
          </p:grpSpPr>
          <p:sp>
            <p:nvSpPr>
              <p:cNvPr id="96" name="직사각형 95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직사각형 96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sp>
          <p:nvSpPr>
            <p:cNvPr id="98" name="직사각형 97"/>
            <p:cNvSpPr/>
            <p:nvPr/>
          </p:nvSpPr>
          <p:spPr>
            <a:xfrm>
              <a:off x="6166097" y="2552801"/>
              <a:ext cx="299575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0A4BDB42-0C70-0767-A1C7-6D13D46A4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6802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855478"/>
              </p:ext>
            </p:extLst>
          </p:nvPr>
        </p:nvGraphicFramePr>
        <p:xfrm>
          <a:off x="36883" y="2131866"/>
          <a:ext cx="6919382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41050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1587093463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3428237651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3258597608"/>
                    </a:ext>
                  </a:extLst>
                </a:gridCol>
                <a:gridCol w="582937">
                  <a:extLst>
                    <a:ext uri="{9D8B030D-6E8A-4147-A177-3AD203B41FA5}">
                      <a16:colId xmlns:a16="http://schemas.microsoft.com/office/drawing/2014/main" val="2548681340"/>
                    </a:ext>
                  </a:extLst>
                </a:gridCol>
                <a:gridCol w="744896">
                  <a:extLst>
                    <a:ext uri="{9D8B030D-6E8A-4147-A177-3AD203B41FA5}">
                      <a16:colId xmlns:a16="http://schemas.microsoft.com/office/drawing/2014/main" val="1882544152"/>
                    </a:ext>
                  </a:extLst>
                </a:gridCol>
                <a:gridCol w="744896">
                  <a:extLst>
                    <a:ext uri="{9D8B030D-6E8A-4147-A177-3AD203B41FA5}">
                      <a16:colId xmlns:a16="http://schemas.microsoft.com/office/drawing/2014/main" val="958610221"/>
                    </a:ext>
                  </a:extLst>
                </a:gridCol>
                <a:gridCol w="744896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  <a:gridCol w="423011">
                  <a:extLst>
                    <a:ext uri="{9D8B030D-6E8A-4147-A177-3AD203B41FA5}">
                      <a16:colId xmlns:a16="http://schemas.microsoft.com/office/drawing/2014/main" val="2281991484"/>
                    </a:ext>
                  </a:extLst>
                </a:gridCol>
                <a:gridCol w="423011">
                  <a:extLst>
                    <a:ext uri="{9D8B030D-6E8A-4147-A177-3AD203B41FA5}">
                      <a16:colId xmlns:a16="http://schemas.microsoft.com/office/drawing/2014/main" val="2872114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업체코드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업체명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상품명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제형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품목구분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규격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농가매출가격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상품코드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비고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>
                    <a:solidFill>
                      <a:srgbClr val="C8A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3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5330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164824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099987" y="1667412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05809" y="1677322"/>
            <a:ext cx="46487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업체명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650500" y="1667410"/>
            <a:ext cx="741598" cy="2358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057432" y="1678058"/>
            <a:ext cx="464871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ctr" fontAlgn="base"/>
            <a:r>
              <a: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상품명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23" name="직사각형 22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26" name="직사각형 25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지원물품관리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기초정보관리</a:t>
            </a:r>
            <a:r>
              <a:rPr lang="en-US" altLang="ko-KR" dirty="0"/>
              <a:t>&gt;</a:t>
            </a:r>
            <a:r>
              <a:rPr lang="ko-KR" altLang="en-US" dirty="0"/>
              <a:t>지원물품관리</a:t>
            </a:r>
            <a:r>
              <a:rPr lang="en-US" altLang="ko-KR" dirty="0"/>
              <a:t>(</a:t>
            </a:r>
            <a:r>
              <a:rPr lang="ko-KR" altLang="en-US" dirty="0"/>
              <a:t>추가</a:t>
            </a:r>
            <a:r>
              <a:rPr lang="en-US" altLang="ko-KR" dirty="0"/>
              <a:t>/</a:t>
            </a:r>
            <a:r>
              <a:rPr lang="ko-KR" altLang="en-US" dirty="0"/>
              <a:t>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저장 </a:t>
            </a:r>
            <a:r>
              <a:rPr lang="en-US" altLang="ko-KR" sz="1100" dirty="0"/>
              <a:t>: </a:t>
            </a:r>
            <a:r>
              <a:rPr lang="ko-KR" altLang="en-US" sz="1100" dirty="0"/>
              <a:t>변경 데이터 저장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en-US" altLang="ko-KR" sz="1100" dirty="0"/>
              <a:t>X : </a:t>
            </a:r>
            <a:r>
              <a:rPr lang="ko-KR" altLang="en-US" sz="1100" dirty="0"/>
              <a:t>레이어 팝업 닫기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제형 </a:t>
            </a:r>
            <a:r>
              <a:rPr lang="en-US" altLang="ko-KR" sz="1100" dirty="0"/>
              <a:t>: </a:t>
            </a:r>
            <a:r>
              <a:rPr lang="ko-KR" altLang="en-US" sz="1100" dirty="0"/>
              <a:t>초경량</a:t>
            </a:r>
            <a:r>
              <a:rPr lang="en-US" altLang="ko-KR" sz="1100" dirty="0"/>
              <a:t>/</a:t>
            </a:r>
            <a:r>
              <a:rPr lang="ko-KR" altLang="en-US" sz="1100" dirty="0"/>
              <a:t>경량</a:t>
            </a:r>
            <a:r>
              <a:rPr lang="en-US" altLang="ko-KR" sz="1100" dirty="0"/>
              <a:t>/</a:t>
            </a:r>
            <a:r>
              <a:rPr lang="ko-KR" altLang="en-US" sz="1100" dirty="0" err="1"/>
              <a:t>유기경량</a:t>
            </a:r>
            <a:r>
              <a:rPr lang="en-US" altLang="ko-KR" sz="1100" dirty="0"/>
              <a:t>/</a:t>
            </a:r>
            <a:r>
              <a:rPr lang="ko-KR" altLang="en-US" sz="1100" dirty="0"/>
              <a:t>입상</a:t>
            </a:r>
            <a:r>
              <a:rPr lang="en-US" altLang="ko-KR" sz="1100" dirty="0"/>
              <a:t>/</a:t>
            </a:r>
            <a:r>
              <a:rPr lang="ko-KR" altLang="en-US" sz="1100" dirty="0" err="1"/>
              <a:t>준중량</a:t>
            </a:r>
            <a:r>
              <a:rPr lang="en-US" altLang="ko-KR" sz="1100" dirty="0"/>
              <a:t>/</a:t>
            </a:r>
            <a:r>
              <a:rPr lang="ko-KR" altLang="en-US" sz="1100" dirty="0" err="1"/>
              <a:t>준중량</a:t>
            </a:r>
            <a:r>
              <a:rPr lang="en-US" altLang="ko-KR" sz="1100" dirty="0"/>
              <a:t>(</a:t>
            </a:r>
            <a:r>
              <a:rPr lang="ko-KR" altLang="en-US" sz="1100" dirty="0"/>
              <a:t>입상</a:t>
            </a:r>
            <a:r>
              <a:rPr lang="en-US" altLang="ko-KR" sz="1100" dirty="0"/>
              <a:t>)/</a:t>
            </a:r>
            <a:r>
              <a:rPr lang="ko-KR" altLang="en-US" sz="1100" dirty="0" err="1"/>
              <a:t>준중량</a:t>
            </a:r>
            <a:r>
              <a:rPr lang="en-US" altLang="ko-KR" sz="1100" dirty="0"/>
              <a:t>(</a:t>
            </a:r>
            <a:r>
              <a:rPr lang="ko-KR" altLang="en-US" sz="1100" dirty="0"/>
              <a:t>친환경</a:t>
            </a:r>
            <a:r>
              <a:rPr lang="en-US" altLang="ko-KR" sz="1100" dirty="0"/>
              <a:t>)/</a:t>
            </a:r>
            <a:r>
              <a:rPr lang="ko-KR" altLang="en-US" sz="1100" dirty="0"/>
              <a:t>중량</a:t>
            </a:r>
            <a:r>
              <a:rPr lang="en-US" altLang="ko-KR" sz="1100" dirty="0"/>
              <a:t>/</a:t>
            </a:r>
            <a:r>
              <a:rPr lang="ko-KR" altLang="en-US" sz="1100" dirty="0"/>
              <a:t>중량</a:t>
            </a:r>
            <a:r>
              <a:rPr lang="en-US" altLang="ko-KR" sz="1100" dirty="0"/>
              <a:t>(</a:t>
            </a:r>
            <a:r>
              <a:rPr lang="ko-KR" altLang="en-US" sz="1100" dirty="0"/>
              <a:t>분상</a:t>
            </a:r>
            <a:r>
              <a:rPr lang="en-US" altLang="ko-KR" sz="1100" dirty="0"/>
              <a:t>)/</a:t>
            </a:r>
            <a:r>
              <a:rPr lang="ko-KR" altLang="en-US" sz="1100" dirty="0"/>
              <a:t>중량</a:t>
            </a:r>
            <a:r>
              <a:rPr lang="en-US" altLang="ko-KR" sz="1100" dirty="0"/>
              <a:t>(</a:t>
            </a:r>
            <a:r>
              <a:rPr lang="ko-KR" altLang="en-US" sz="1100" dirty="0"/>
              <a:t>입상</a:t>
            </a:r>
            <a:r>
              <a:rPr lang="en-US" altLang="ko-KR" sz="1100" dirty="0"/>
              <a:t>)/</a:t>
            </a:r>
            <a:r>
              <a:rPr lang="ko-KR" altLang="en-US" sz="1100" dirty="0"/>
              <a:t>대형</a:t>
            </a:r>
            <a:r>
              <a:rPr lang="en-US" altLang="ko-KR" sz="1100" dirty="0"/>
              <a:t>/</a:t>
            </a:r>
            <a:r>
              <a:rPr lang="ko-KR" altLang="en-US" sz="1100" dirty="0"/>
              <a:t>매트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품목 구분 </a:t>
            </a:r>
            <a:r>
              <a:rPr lang="en-US" altLang="ko-KR" sz="1100" dirty="0"/>
              <a:t>: </a:t>
            </a:r>
            <a:r>
              <a:rPr lang="ko-KR" altLang="en-US" sz="1100" dirty="0"/>
              <a:t>수도용</a:t>
            </a:r>
            <a:endParaRPr lang="en-US" altLang="ko-KR" sz="1100" dirty="0"/>
          </a:p>
          <a:p>
            <a:pPr marL="108000" indent="-108000">
              <a:buAutoNum type="arabicPeriod"/>
            </a:pPr>
            <a:endParaRPr lang="en-US" altLang="ko-KR" sz="1100" dirty="0"/>
          </a:p>
        </p:txBody>
      </p:sp>
      <p:sp>
        <p:nvSpPr>
          <p:cNvPr id="40" name="직사각형 39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6525120" y="2516754"/>
            <a:ext cx="436717" cy="1383375"/>
            <a:chOff x="6525120" y="2516754"/>
            <a:chExt cx="436717" cy="1383375"/>
          </a:xfrm>
        </p:grpSpPr>
        <p:grpSp>
          <p:nvGrpSpPr>
            <p:cNvPr id="57" name="그룹 56"/>
            <p:cNvGrpSpPr/>
            <p:nvPr/>
          </p:nvGrpSpPr>
          <p:grpSpPr>
            <a:xfrm>
              <a:off x="6531450" y="2516754"/>
              <a:ext cx="430387" cy="318549"/>
              <a:chOff x="1572353" y="2675451"/>
              <a:chExt cx="430387" cy="318549"/>
            </a:xfrm>
          </p:grpSpPr>
          <p:sp>
            <p:nvSpPr>
              <p:cNvPr id="58" name="직사각형 57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직사각형 58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60" name="그룹 59"/>
            <p:cNvGrpSpPr/>
            <p:nvPr/>
          </p:nvGrpSpPr>
          <p:grpSpPr>
            <a:xfrm>
              <a:off x="6531449" y="2858639"/>
              <a:ext cx="430387" cy="318549"/>
              <a:chOff x="1572353" y="2675451"/>
              <a:chExt cx="430387" cy="318549"/>
            </a:xfrm>
          </p:grpSpPr>
          <p:sp>
            <p:nvSpPr>
              <p:cNvPr id="61" name="직사각형 6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직사각형 6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63" name="그룹 62"/>
            <p:cNvGrpSpPr/>
            <p:nvPr/>
          </p:nvGrpSpPr>
          <p:grpSpPr>
            <a:xfrm>
              <a:off x="6527752" y="3218026"/>
              <a:ext cx="430387" cy="318549"/>
              <a:chOff x="1572353" y="2675451"/>
              <a:chExt cx="430387" cy="318549"/>
            </a:xfrm>
          </p:grpSpPr>
          <p:sp>
            <p:nvSpPr>
              <p:cNvPr id="73" name="직사각형 7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직사각형 7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75" name="그룹 74"/>
            <p:cNvGrpSpPr/>
            <p:nvPr/>
          </p:nvGrpSpPr>
          <p:grpSpPr>
            <a:xfrm>
              <a:off x="6525120" y="3581580"/>
              <a:ext cx="430387" cy="318549"/>
              <a:chOff x="1572353" y="2675451"/>
              <a:chExt cx="430387" cy="318549"/>
            </a:xfrm>
          </p:grpSpPr>
          <p:sp>
            <p:nvSpPr>
              <p:cNvPr id="76" name="직사각형 75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직사각형 76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</p:grpSp>
      <p:grpSp>
        <p:nvGrpSpPr>
          <p:cNvPr id="13" name="그룹 12"/>
          <p:cNvGrpSpPr/>
          <p:nvPr/>
        </p:nvGrpSpPr>
        <p:grpSpPr>
          <a:xfrm>
            <a:off x="6106371" y="2516754"/>
            <a:ext cx="436717" cy="1383375"/>
            <a:chOff x="6106371" y="2516754"/>
            <a:chExt cx="436717" cy="1383375"/>
          </a:xfrm>
        </p:grpSpPr>
        <p:grpSp>
          <p:nvGrpSpPr>
            <p:cNvPr id="79" name="그룹 78"/>
            <p:cNvGrpSpPr/>
            <p:nvPr/>
          </p:nvGrpSpPr>
          <p:grpSpPr>
            <a:xfrm>
              <a:off x="6112701" y="2516754"/>
              <a:ext cx="430387" cy="318549"/>
              <a:chOff x="1572353" y="2675451"/>
              <a:chExt cx="430387" cy="318549"/>
            </a:xfrm>
          </p:grpSpPr>
          <p:sp>
            <p:nvSpPr>
              <p:cNvPr id="80" name="직사각형 79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직사각형 80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82" name="그룹 81"/>
            <p:cNvGrpSpPr/>
            <p:nvPr/>
          </p:nvGrpSpPr>
          <p:grpSpPr>
            <a:xfrm>
              <a:off x="6112700" y="2858639"/>
              <a:ext cx="430387" cy="318549"/>
              <a:chOff x="1572353" y="2675451"/>
              <a:chExt cx="430387" cy="318549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85" name="그룹 84"/>
            <p:cNvGrpSpPr/>
            <p:nvPr/>
          </p:nvGrpSpPr>
          <p:grpSpPr>
            <a:xfrm>
              <a:off x="6109003" y="3218026"/>
              <a:ext cx="430387" cy="318549"/>
              <a:chOff x="1572353" y="2675451"/>
              <a:chExt cx="430387" cy="318549"/>
            </a:xfrm>
          </p:grpSpPr>
          <p:sp>
            <p:nvSpPr>
              <p:cNvPr id="86" name="직사각형 85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직사각형 92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95" name="그룹 94"/>
            <p:cNvGrpSpPr/>
            <p:nvPr/>
          </p:nvGrpSpPr>
          <p:grpSpPr>
            <a:xfrm>
              <a:off x="6106371" y="3581580"/>
              <a:ext cx="430387" cy="318549"/>
              <a:chOff x="1572353" y="2675451"/>
              <a:chExt cx="430387" cy="318549"/>
            </a:xfrm>
          </p:grpSpPr>
          <p:sp>
            <p:nvSpPr>
              <p:cNvPr id="96" name="직사각형 95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직사각형 96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</p:grpSp>
      <p:grpSp>
        <p:nvGrpSpPr>
          <p:cNvPr id="16" name="그룹 15"/>
          <p:cNvGrpSpPr/>
          <p:nvPr/>
        </p:nvGrpSpPr>
        <p:grpSpPr>
          <a:xfrm>
            <a:off x="118241" y="2180651"/>
            <a:ext cx="6547714" cy="1893483"/>
            <a:chOff x="262457" y="2167344"/>
            <a:chExt cx="6547714" cy="1893483"/>
          </a:xfrm>
        </p:grpSpPr>
        <p:grpSp>
          <p:nvGrpSpPr>
            <p:cNvPr id="15" name="그룹 14"/>
            <p:cNvGrpSpPr/>
            <p:nvPr/>
          </p:nvGrpSpPr>
          <p:grpSpPr>
            <a:xfrm>
              <a:off x="262457" y="2167344"/>
              <a:ext cx="6547714" cy="1893483"/>
              <a:chOff x="7017923" y="1555777"/>
              <a:chExt cx="6547714" cy="1893483"/>
            </a:xfrm>
          </p:grpSpPr>
          <p:sp>
            <p:nvSpPr>
              <p:cNvPr id="110" name="직사각형 109"/>
              <p:cNvSpPr/>
              <p:nvPr/>
            </p:nvSpPr>
            <p:spPr>
              <a:xfrm>
                <a:off x="7017923" y="1555777"/>
                <a:ext cx="6547714" cy="1893483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직사각형 110"/>
              <p:cNvSpPr/>
              <p:nvPr/>
            </p:nvSpPr>
            <p:spPr>
              <a:xfrm>
                <a:off x="7092016" y="1617045"/>
                <a:ext cx="729366" cy="215444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algn="ctr" fontAlgn="base"/>
                <a:r>
                  <a:rPr lang="ko-KR" altLang="en-US" sz="14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추가</a:t>
                </a:r>
                <a:r>
                  <a:rPr lang="en-US" altLang="ko-KR" sz="14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/</a:t>
                </a:r>
                <a:r>
                  <a:rPr lang="ko-KR" altLang="en-US" sz="14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7151770" y="2359205"/>
                <a:ext cx="370294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상품명</a:t>
                </a:r>
              </a:p>
            </p:txBody>
          </p:sp>
          <p:sp>
            <p:nvSpPr>
              <p:cNvPr id="65" name="직사각형 64"/>
              <p:cNvSpPr/>
              <p:nvPr/>
            </p:nvSpPr>
            <p:spPr>
              <a:xfrm>
                <a:off x="7162109" y="2619713"/>
                <a:ext cx="480901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품목구분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10473977" y="2106511"/>
                <a:ext cx="365485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업체명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67" name="직사각형 66"/>
              <p:cNvSpPr/>
              <p:nvPr/>
            </p:nvSpPr>
            <p:spPr>
              <a:xfrm>
                <a:off x="10473977" y="2363112"/>
                <a:ext cx="245260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제형</a:t>
                </a:r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10473977" y="2619713"/>
                <a:ext cx="240450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규격</a:t>
                </a:r>
              </a:p>
            </p:txBody>
          </p:sp>
          <p:sp>
            <p:nvSpPr>
              <p:cNvPr id="69" name="직사각형 68"/>
              <p:cNvSpPr/>
              <p:nvPr/>
            </p:nvSpPr>
            <p:spPr>
              <a:xfrm>
                <a:off x="10473977" y="2871651"/>
                <a:ext cx="485710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상품코드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70" name="직사각형 69"/>
              <p:cNvSpPr/>
              <p:nvPr/>
            </p:nvSpPr>
            <p:spPr>
              <a:xfrm>
                <a:off x="7151770" y="2874241"/>
                <a:ext cx="740587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농가매출가격</a:t>
                </a:r>
              </a:p>
            </p:txBody>
          </p:sp>
          <p:sp>
            <p:nvSpPr>
              <p:cNvPr id="71" name="직사각형 70"/>
              <p:cNvSpPr/>
              <p:nvPr/>
            </p:nvSpPr>
            <p:spPr>
              <a:xfrm>
                <a:off x="7162109" y="3127222"/>
                <a:ext cx="240450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비고</a:t>
                </a:r>
              </a:p>
            </p:txBody>
          </p:sp>
          <p:sp>
            <p:nvSpPr>
              <p:cNvPr id="72" name="직사각형 71"/>
              <p:cNvSpPr/>
              <p:nvPr/>
            </p:nvSpPr>
            <p:spPr>
              <a:xfrm>
                <a:off x="7151770" y="2101555"/>
                <a:ext cx="485710" cy="169277"/>
              </a:xfrm>
              <a:prstGeom prst="rect">
                <a:avLst/>
              </a:prstGeom>
            </p:spPr>
            <p:txBody>
              <a:bodyPr wrap="none" lIns="0" tIns="0" rIns="0" bIns="0" anchor="ctr">
                <a:spAutoFit/>
              </a:bodyPr>
              <a:lstStyle/>
              <a:p>
                <a:pPr fontAlgn="base"/>
                <a:r>
                  <a:rPr lang="ko-KR" altLang="en-US" sz="1100" kern="0" dirty="0" err="1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업체코드</a:t>
                </a:r>
                <a:endParaRPr lang="ko-KR" altLang="en-US" sz="11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endParaRPr>
              </a:p>
            </p:txBody>
          </p:sp>
          <p:sp>
            <p:nvSpPr>
              <p:cNvPr id="87" name="직사각형 86"/>
              <p:cNvSpPr/>
              <p:nvPr/>
            </p:nvSpPr>
            <p:spPr>
              <a:xfrm>
                <a:off x="8249892" y="2095307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직사각형 87"/>
              <p:cNvSpPr/>
              <p:nvPr/>
            </p:nvSpPr>
            <p:spPr>
              <a:xfrm>
                <a:off x="8249892" y="2354082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직사각형 88"/>
              <p:cNvSpPr/>
              <p:nvPr/>
            </p:nvSpPr>
            <p:spPr>
              <a:xfrm>
                <a:off x="8249892" y="2613464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직사각형 89"/>
              <p:cNvSpPr/>
              <p:nvPr/>
            </p:nvSpPr>
            <p:spPr>
              <a:xfrm>
                <a:off x="8249892" y="2872846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직사각형 90"/>
              <p:cNvSpPr/>
              <p:nvPr/>
            </p:nvSpPr>
            <p:spPr>
              <a:xfrm>
                <a:off x="8249892" y="3132228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직사각형 91"/>
              <p:cNvSpPr/>
              <p:nvPr/>
            </p:nvSpPr>
            <p:spPr>
              <a:xfrm>
                <a:off x="11577722" y="2102509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직사각형 93"/>
              <p:cNvSpPr/>
              <p:nvPr/>
            </p:nvSpPr>
            <p:spPr>
              <a:xfrm>
                <a:off x="11577722" y="2596061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직사각형 118"/>
              <p:cNvSpPr/>
              <p:nvPr/>
            </p:nvSpPr>
            <p:spPr>
              <a:xfrm>
                <a:off x="11577722" y="2842837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직사각형 119"/>
              <p:cNvSpPr/>
              <p:nvPr/>
            </p:nvSpPr>
            <p:spPr>
              <a:xfrm>
                <a:off x="11577722" y="2349285"/>
                <a:ext cx="1735910" cy="1755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7" name="그룹 26"/>
              <p:cNvGrpSpPr/>
              <p:nvPr/>
            </p:nvGrpSpPr>
            <p:grpSpPr>
              <a:xfrm>
                <a:off x="12991324" y="2319466"/>
                <a:ext cx="350865" cy="178505"/>
                <a:chOff x="1612114" y="2740421"/>
                <a:chExt cx="350865" cy="178505"/>
              </a:xfrm>
            </p:grpSpPr>
            <p:sp>
              <p:nvSpPr>
                <p:cNvPr id="28" name="직사각형 27"/>
                <p:cNvSpPr/>
                <p:nvPr/>
              </p:nvSpPr>
              <p:spPr>
                <a:xfrm>
                  <a:off x="1703488" y="2790112"/>
                  <a:ext cx="132800" cy="128814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9" name="직사각형 28"/>
                <p:cNvSpPr/>
                <p:nvPr/>
              </p:nvSpPr>
              <p:spPr>
                <a:xfrm rot="5400000">
                  <a:off x="1704581" y="2647954"/>
                  <a:ext cx="165932" cy="35086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just" fontAlgn="base">
                    <a:lnSpc>
                      <a:spcPct val="160000"/>
                    </a:lnSpc>
                  </a:pPr>
                  <a:r>
                    <a:rPr lang="en-US" altLang="ko-KR" sz="1050" kern="0" dirty="0"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&gt;</a:t>
                  </a:r>
                  <a:endPara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</p:grpSp>
          <p:sp>
            <p:nvSpPr>
              <p:cNvPr id="39" name="직사각형 38"/>
              <p:cNvSpPr/>
              <p:nvPr/>
            </p:nvSpPr>
            <p:spPr>
              <a:xfrm>
                <a:off x="12999310" y="2306656"/>
                <a:ext cx="299575" cy="22573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0" name="그룹 29"/>
              <p:cNvGrpSpPr/>
              <p:nvPr/>
            </p:nvGrpSpPr>
            <p:grpSpPr>
              <a:xfrm>
                <a:off x="9665425" y="2576067"/>
                <a:ext cx="350865" cy="178505"/>
                <a:chOff x="1612114" y="2740421"/>
                <a:chExt cx="350865" cy="178505"/>
              </a:xfrm>
            </p:grpSpPr>
            <p:sp>
              <p:nvSpPr>
                <p:cNvPr id="31" name="직사각형 30"/>
                <p:cNvSpPr/>
                <p:nvPr/>
              </p:nvSpPr>
              <p:spPr>
                <a:xfrm>
                  <a:off x="1703488" y="2790112"/>
                  <a:ext cx="132800" cy="128814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직사각형 31"/>
                <p:cNvSpPr/>
                <p:nvPr/>
              </p:nvSpPr>
              <p:spPr>
                <a:xfrm rot="5400000">
                  <a:off x="1704581" y="2647954"/>
                  <a:ext cx="165932" cy="350865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algn="just" fontAlgn="base">
                    <a:lnSpc>
                      <a:spcPct val="160000"/>
                    </a:lnSpc>
                  </a:pPr>
                  <a:r>
                    <a:rPr lang="en-US" altLang="ko-KR" sz="1050" kern="0" dirty="0"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&gt;</a:t>
                  </a:r>
                  <a:endPara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</p:grpSp>
          <p:sp>
            <p:nvSpPr>
              <p:cNvPr id="45" name="직사각형 44"/>
              <p:cNvSpPr/>
              <p:nvPr/>
            </p:nvSpPr>
            <p:spPr>
              <a:xfrm>
                <a:off x="9673144" y="2563257"/>
                <a:ext cx="299575" cy="22573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7" name="직사각형 246"/>
            <p:cNvSpPr/>
            <p:nvPr/>
          </p:nvSpPr>
          <p:spPr>
            <a:xfrm>
              <a:off x="6543146" y="2245482"/>
              <a:ext cx="12022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en-US" altLang="ko-KR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X</a:t>
              </a:r>
              <a:endParaRPr lang="ko-KR" altLang="en-US" sz="140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  <p:sp>
          <p:nvSpPr>
            <p:cNvPr id="248" name="직사각형 247"/>
            <p:cNvSpPr/>
            <p:nvPr/>
          </p:nvSpPr>
          <p:spPr>
            <a:xfrm>
              <a:off x="6463570" y="2233458"/>
              <a:ext cx="299574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0" name="직사각형 249"/>
            <p:cNvSpPr/>
            <p:nvPr/>
          </p:nvSpPr>
          <p:spPr>
            <a:xfrm>
              <a:off x="5982705" y="2245482"/>
              <a:ext cx="312586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저장</a:t>
              </a:r>
            </a:p>
          </p:txBody>
        </p:sp>
        <p:sp>
          <p:nvSpPr>
            <p:cNvPr id="251" name="직사각형 250"/>
            <p:cNvSpPr/>
            <p:nvPr/>
          </p:nvSpPr>
          <p:spPr>
            <a:xfrm>
              <a:off x="5960783" y="2231382"/>
              <a:ext cx="362484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8" name="직사각형 97"/>
          <p:cNvSpPr/>
          <p:nvPr/>
        </p:nvSpPr>
        <p:spPr>
          <a:xfrm>
            <a:off x="5939803" y="749757"/>
            <a:ext cx="511679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업로드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9" name="직사각형 98"/>
          <p:cNvSpPr/>
          <p:nvPr/>
        </p:nvSpPr>
        <p:spPr>
          <a:xfrm>
            <a:off x="6565569" y="749757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추가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DC57DB82-F5E8-31C3-AFB1-B62773789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642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672441"/>
              </p:ext>
            </p:extLst>
          </p:nvPr>
        </p:nvGraphicFramePr>
        <p:xfrm>
          <a:off x="34925" y="2166047"/>
          <a:ext cx="6915629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2225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3568700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1027352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1027352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소속조합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3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5330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164824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046881" y="1669239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05521" y="1679149"/>
            <a:ext cx="47288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조합명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15" name="직사각형 14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지역조합관리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기초정보관리</a:t>
            </a:r>
            <a:r>
              <a:rPr lang="en-US" altLang="ko-KR" dirty="0"/>
              <a:t>&gt;</a:t>
            </a:r>
            <a:r>
              <a:rPr lang="ko-KR" altLang="en-US" dirty="0"/>
              <a:t>지역조합관리</a:t>
            </a:r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추가 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레이어팝업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조회 </a:t>
            </a:r>
            <a:r>
              <a:rPr lang="en-US" altLang="ko-KR" sz="1100" dirty="0"/>
              <a:t>:  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소속조합</a:t>
            </a:r>
            <a:r>
              <a:rPr lang="en-US" altLang="ko-KR" sz="1100" dirty="0"/>
              <a:t>/</a:t>
            </a:r>
            <a:r>
              <a:rPr lang="ko-KR" altLang="en-US" sz="1100" dirty="0" err="1"/>
              <a:t>공급조합</a:t>
            </a:r>
            <a:r>
              <a:rPr lang="ko-KR" altLang="en-US" sz="1100" dirty="0"/>
              <a:t> 선택하여 데이터 조회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수정 </a:t>
            </a:r>
            <a:r>
              <a:rPr lang="en-US" altLang="ko-KR" sz="1100" dirty="0"/>
              <a:t>: </a:t>
            </a:r>
            <a:r>
              <a:rPr lang="ko-KR" altLang="en-US" sz="1100" dirty="0"/>
              <a:t>선택한 데이터를 수정하기위해 </a:t>
            </a:r>
            <a:r>
              <a:rPr lang="ko-KR" altLang="en-US" sz="1100" dirty="0" err="1"/>
              <a:t>레이어팝업</a:t>
            </a:r>
            <a:r>
              <a:rPr lang="ko-KR" altLang="en-US" sz="1100" dirty="0"/>
              <a:t> 생성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삭제 </a:t>
            </a:r>
            <a:r>
              <a:rPr lang="en-US" altLang="ko-KR" sz="1100" dirty="0"/>
              <a:t>: </a:t>
            </a:r>
            <a:r>
              <a:rPr lang="ko-KR" altLang="en-US" sz="1100" dirty="0"/>
              <a:t>선택한 데이터 삭제 </a:t>
            </a:r>
            <a:r>
              <a:rPr lang="en-US" altLang="ko-KR" sz="1100" dirty="0"/>
              <a:t>&gt; </a:t>
            </a:r>
            <a:r>
              <a:rPr lang="ko-KR" altLang="en-US" sz="1100" dirty="0" err="1"/>
              <a:t>삭제시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메세지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팝업생성</a:t>
            </a:r>
            <a:endParaRPr lang="en-US" altLang="ko-KR" sz="1100" dirty="0"/>
          </a:p>
          <a:p>
            <a:pPr marL="108000" indent="-108000">
              <a:buAutoNum type="arabicPeriod"/>
            </a:pPr>
            <a:endParaRPr lang="en-US" altLang="ko-KR" sz="1100" dirty="0"/>
          </a:p>
          <a:p>
            <a:r>
              <a:rPr lang="en-US" altLang="ko-KR" dirty="0"/>
              <a:t>&lt;</a:t>
            </a:r>
            <a:r>
              <a:rPr lang="ko-KR" altLang="en-US" dirty="0" err="1"/>
              <a:t>조회조건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 </a:t>
            </a:r>
            <a:r>
              <a:rPr lang="en-US" altLang="ko-KR" sz="1100" dirty="0"/>
              <a:t>: </a:t>
            </a:r>
            <a:r>
              <a:rPr lang="ko-KR" altLang="en-US" sz="1100" dirty="0"/>
              <a:t>기본 조회는 당해 년도이며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선택하여 조회 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소속조합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소속조합 이름으로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공급조합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공급조합 이름으로 검색</a:t>
            </a:r>
            <a:endParaRPr lang="en-US" altLang="ko-KR" sz="1100" dirty="0"/>
          </a:p>
          <a:p>
            <a:endParaRPr lang="ko-KR" altLang="en-US" dirty="0"/>
          </a:p>
          <a:p>
            <a:endParaRPr lang="ko-KR" altLang="en-US" dirty="0"/>
          </a:p>
        </p:txBody>
      </p:sp>
      <p:grpSp>
        <p:nvGrpSpPr>
          <p:cNvPr id="22" name="그룹 21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23" name="직사각형 22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6550081" y="1619121"/>
            <a:ext cx="404278" cy="3077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393495" y="1969203"/>
            <a:ext cx="648815" cy="1692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1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소속조합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115148" y="1919882"/>
            <a:ext cx="318549" cy="202315"/>
            <a:chOff x="1637796" y="2716611"/>
            <a:chExt cx="318549" cy="202315"/>
          </a:xfrm>
        </p:grpSpPr>
        <p:sp>
          <p:nvSpPr>
            <p:cNvPr id="37" name="직사각형 36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 rot="5400000">
              <a:off x="1714105" y="2640302"/>
              <a:ext cx="165932" cy="31854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●</a:t>
              </a:r>
            </a:p>
          </p:txBody>
        </p:sp>
      </p:grpSp>
      <p:sp>
        <p:nvSpPr>
          <p:cNvPr id="40" name="직사각형 39"/>
          <p:cNvSpPr/>
          <p:nvPr/>
        </p:nvSpPr>
        <p:spPr>
          <a:xfrm>
            <a:off x="98265" y="1929688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1188103" y="1919881"/>
            <a:ext cx="318549" cy="202315"/>
            <a:chOff x="1637796" y="2716611"/>
            <a:chExt cx="318549" cy="202315"/>
          </a:xfrm>
        </p:grpSpPr>
        <p:sp>
          <p:nvSpPr>
            <p:cNvPr id="42" name="직사각형 41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/>
            <p:cNvSpPr/>
            <p:nvPr/>
          </p:nvSpPr>
          <p:spPr>
            <a:xfrm rot="5400000">
              <a:off x="1714105" y="2640302"/>
              <a:ext cx="165932" cy="31854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○</a:t>
              </a:r>
            </a:p>
          </p:txBody>
        </p:sp>
      </p:grpSp>
      <p:sp>
        <p:nvSpPr>
          <p:cNvPr id="44" name="직사각형 43"/>
          <p:cNvSpPr/>
          <p:nvPr/>
        </p:nvSpPr>
        <p:spPr>
          <a:xfrm>
            <a:off x="1469982" y="1966482"/>
            <a:ext cx="648815" cy="1692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1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공급조합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170407" y="1933636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/>
          <p:cNvGrpSpPr/>
          <p:nvPr/>
        </p:nvGrpSpPr>
        <p:grpSpPr>
          <a:xfrm>
            <a:off x="6233020" y="2516754"/>
            <a:ext cx="436717" cy="1383375"/>
            <a:chOff x="6525120" y="2516754"/>
            <a:chExt cx="436717" cy="1383375"/>
          </a:xfrm>
        </p:grpSpPr>
        <p:grpSp>
          <p:nvGrpSpPr>
            <p:cNvPr id="49" name="그룹 48"/>
            <p:cNvGrpSpPr/>
            <p:nvPr/>
          </p:nvGrpSpPr>
          <p:grpSpPr>
            <a:xfrm>
              <a:off x="6531450" y="2516754"/>
              <a:ext cx="430387" cy="318549"/>
              <a:chOff x="1572353" y="2675451"/>
              <a:chExt cx="430387" cy="318549"/>
            </a:xfrm>
          </p:grpSpPr>
          <p:sp>
            <p:nvSpPr>
              <p:cNvPr id="71" name="직사각형 7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직사각형 7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50" name="그룹 49"/>
            <p:cNvGrpSpPr/>
            <p:nvPr/>
          </p:nvGrpSpPr>
          <p:grpSpPr>
            <a:xfrm>
              <a:off x="6531449" y="2858639"/>
              <a:ext cx="430387" cy="318549"/>
              <a:chOff x="1572353" y="2675451"/>
              <a:chExt cx="430387" cy="318549"/>
            </a:xfrm>
          </p:grpSpPr>
          <p:sp>
            <p:nvSpPr>
              <p:cNvPr id="69" name="직사각형 6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직사각형 6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52" name="그룹 51"/>
            <p:cNvGrpSpPr/>
            <p:nvPr/>
          </p:nvGrpSpPr>
          <p:grpSpPr>
            <a:xfrm>
              <a:off x="6527752" y="3218026"/>
              <a:ext cx="430387" cy="318549"/>
              <a:chOff x="1572353" y="2675451"/>
              <a:chExt cx="430387" cy="318549"/>
            </a:xfrm>
          </p:grpSpPr>
          <p:sp>
            <p:nvSpPr>
              <p:cNvPr id="67" name="직사각형 66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53" name="그룹 52"/>
            <p:cNvGrpSpPr/>
            <p:nvPr/>
          </p:nvGrpSpPr>
          <p:grpSpPr>
            <a:xfrm>
              <a:off x="6525120" y="3581580"/>
              <a:ext cx="430387" cy="318549"/>
              <a:chOff x="1572353" y="2675451"/>
              <a:chExt cx="430387" cy="318549"/>
            </a:xfrm>
          </p:grpSpPr>
          <p:sp>
            <p:nvSpPr>
              <p:cNvPr id="65" name="직사각형 6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sp>
          <p:nvSpPr>
            <p:cNvPr id="54" name="직사각형 53"/>
            <p:cNvSpPr/>
            <p:nvPr/>
          </p:nvSpPr>
          <p:spPr>
            <a:xfrm>
              <a:off x="6584846" y="2552801"/>
              <a:ext cx="299575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3" name="그룹 72"/>
          <p:cNvGrpSpPr/>
          <p:nvPr/>
        </p:nvGrpSpPr>
        <p:grpSpPr>
          <a:xfrm>
            <a:off x="5198321" y="2516754"/>
            <a:ext cx="436717" cy="1383375"/>
            <a:chOff x="6106371" y="2516754"/>
            <a:chExt cx="436717" cy="1383375"/>
          </a:xfrm>
        </p:grpSpPr>
        <p:grpSp>
          <p:nvGrpSpPr>
            <p:cNvPr id="74" name="그룹 73"/>
            <p:cNvGrpSpPr/>
            <p:nvPr/>
          </p:nvGrpSpPr>
          <p:grpSpPr>
            <a:xfrm>
              <a:off x="6112701" y="2516754"/>
              <a:ext cx="430387" cy="318549"/>
              <a:chOff x="1572353" y="2675451"/>
              <a:chExt cx="430387" cy="318549"/>
            </a:xfrm>
          </p:grpSpPr>
          <p:sp>
            <p:nvSpPr>
              <p:cNvPr id="85" name="직사각형 8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직사각형 8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75" name="그룹 74"/>
            <p:cNvGrpSpPr/>
            <p:nvPr/>
          </p:nvGrpSpPr>
          <p:grpSpPr>
            <a:xfrm>
              <a:off x="6112700" y="2858639"/>
              <a:ext cx="430387" cy="318549"/>
              <a:chOff x="1572353" y="2675451"/>
              <a:chExt cx="430387" cy="318549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76" name="그룹 75"/>
            <p:cNvGrpSpPr/>
            <p:nvPr/>
          </p:nvGrpSpPr>
          <p:grpSpPr>
            <a:xfrm>
              <a:off x="6109003" y="3218026"/>
              <a:ext cx="430387" cy="318549"/>
              <a:chOff x="1572353" y="2675451"/>
              <a:chExt cx="430387" cy="318549"/>
            </a:xfrm>
          </p:grpSpPr>
          <p:sp>
            <p:nvSpPr>
              <p:cNvPr id="81" name="직사각형 8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직사각형 8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77" name="그룹 76"/>
            <p:cNvGrpSpPr/>
            <p:nvPr/>
          </p:nvGrpSpPr>
          <p:grpSpPr>
            <a:xfrm>
              <a:off x="6106371" y="3581580"/>
              <a:ext cx="430387" cy="318549"/>
              <a:chOff x="1572353" y="2675451"/>
              <a:chExt cx="430387" cy="318549"/>
            </a:xfrm>
          </p:grpSpPr>
          <p:sp>
            <p:nvSpPr>
              <p:cNvPr id="79" name="직사각형 7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직사각형 7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sp>
          <p:nvSpPr>
            <p:cNvPr id="78" name="직사각형 77"/>
            <p:cNvSpPr/>
            <p:nvPr/>
          </p:nvSpPr>
          <p:spPr>
            <a:xfrm>
              <a:off x="6166097" y="2552801"/>
              <a:ext cx="299575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5898098" y="1619797"/>
            <a:ext cx="407484" cy="30777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추가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5920598" y="1650474"/>
            <a:ext cx="362485" cy="2860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96190B7-D72E-E6EF-6DD8-CD076823B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458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672441"/>
              </p:ext>
            </p:extLst>
          </p:nvPr>
        </p:nvGraphicFramePr>
        <p:xfrm>
          <a:off x="34925" y="2166047"/>
          <a:ext cx="6915629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2225">
                  <a:extLst>
                    <a:ext uri="{9D8B030D-6E8A-4147-A177-3AD203B41FA5}">
                      <a16:colId xmlns:a16="http://schemas.microsoft.com/office/drawing/2014/main" val="3937223651"/>
                    </a:ext>
                  </a:extLst>
                </a:gridCol>
                <a:gridCol w="3568700">
                  <a:extLst>
                    <a:ext uri="{9D8B030D-6E8A-4147-A177-3AD203B41FA5}">
                      <a16:colId xmlns:a16="http://schemas.microsoft.com/office/drawing/2014/main" val="204335160"/>
                    </a:ext>
                  </a:extLst>
                </a:gridCol>
                <a:gridCol w="1027352">
                  <a:extLst>
                    <a:ext uri="{9D8B030D-6E8A-4147-A177-3AD203B41FA5}">
                      <a16:colId xmlns:a16="http://schemas.microsoft.com/office/drawing/2014/main" val="492700121"/>
                    </a:ext>
                  </a:extLst>
                </a:gridCol>
                <a:gridCol w="1027352">
                  <a:extLst>
                    <a:ext uri="{9D8B030D-6E8A-4147-A177-3AD203B41FA5}">
                      <a16:colId xmlns:a16="http://schemas.microsoft.com/office/drawing/2014/main" val="28651655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NO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소속조합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수정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삭제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6777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1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203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2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044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3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5330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경기천년제목 Bold" panose="02020803020101020101" pitchFamily="18" charset="-127"/>
                          <a:ea typeface="경기천년제목 Bold" panose="02020803020101020101" pitchFamily="18" charset="-127"/>
                        </a:rPr>
                        <a:t>4</a:t>
                      </a:r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경기천년제목 Bold" panose="02020803020101020101" pitchFamily="18" charset="-127"/>
                        <a:ea typeface="경기천년제목 Bold" panose="02020803020101020101" pitchFamily="18" charset="-127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5164824"/>
                  </a:ext>
                </a:extLst>
              </a:tr>
            </a:tbl>
          </a:graphicData>
        </a:graphic>
      </p:graphicFrame>
      <p:grpSp>
        <p:nvGrpSpPr>
          <p:cNvPr id="14" name="그룹 13"/>
          <p:cNvGrpSpPr/>
          <p:nvPr/>
        </p:nvGrpSpPr>
        <p:grpSpPr>
          <a:xfrm>
            <a:off x="505145" y="1314398"/>
            <a:ext cx="1099907" cy="235890"/>
            <a:chOff x="4494602" y="1105730"/>
            <a:chExt cx="1099907" cy="235890"/>
          </a:xfrm>
        </p:grpSpPr>
        <p:sp>
          <p:nvSpPr>
            <p:cNvPr id="15" name="직사각형 14"/>
            <p:cNvSpPr/>
            <p:nvPr/>
          </p:nvSpPr>
          <p:spPr>
            <a:xfrm>
              <a:off x="4852911" y="1105730"/>
              <a:ext cx="741598" cy="23589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494602" y="1116689"/>
              <a:ext cx="304571" cy="215444"/>
            </a:xfrm>
            <a:prstGeom prst="rect">
              <a:avLst/>
            </a:prstGeom>
          </p:spPr>
          <p:txBody>
            <a:bodyPr wrap="none" lIns="0" tIns="0" rIns="0" bIns="0" anchor="ctr">
              <a:spAutoFit/>
            </a:bodyPr>
            <a:lstStyle/>
            <a:p>
              <a:pPr algn="r" fontAlgn="base"/>
              <a:r>
                <a:rPr lang="ko-KR" altLang="en-US" sz="140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년도</a:t>
              </a:r>
            </a:p>
          </p:txBody>
        </p:sp>
      </p:grpSp>
      <p:sp>
        <p:nvSpPr>
          <p:cNvPr id="7" name="텍스트 개체 틀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지역조합관리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기초정보관리</a:t>
            </a:r>
            <a:r>
              <a:rPr lang="en-US" altLang="ko-KR" dirty="0"/>
              <a:t>&gt;</a:t>
            </a:r>
            <a:r>
              <a:rPr lang="ko-KR" altLang="en-US" dirty="0"/>
              <a:t>지역조합관리</a:t>
            </a:r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버튼 설명</a:t>
            </a:r>
            <a:r>
              <a:rPr lang="en-US" altLang="ko-KR" dirty="0"/>
              <a:t>&gt;</a:t>
            </a:r>
          </a:p>
          <a:p>
            <a:pPr marL="108000" indent="-108000">
              <a:buAutoNum type="arabicPeriod"/>
            </a:pPr>
            <a:r>
              <a:rPr lang="ko-KR" altLang="en-US" sz="1100" dirty="0"/>
              <a:t>추가 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레이어팝업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조회 </a:t>
            </a:r>
            <a:r>
              <a:rPr lang="en-US" altLang="ko-KR" sz="1100" dirty="0"/>
              <a:t>:                                      </a:t>
            </a:r>
            <a:r>
              <a:rPr lang="ko-KR" altLang="en-US" sz="1100" dirty="0"/>
              <a:t>조회 조건 공란 </a:t>
            </a:r>
            <a:r>
              <a:rPr lang="en-US" altLang="ko-KR" sz="1100" dirty="0"/>
              <a:t>– </a:t>
            </a:r>
            <a:r>
              <a:rPr lang="ko-KR" altLang="en-US" sz="1100" dirty="0"/>
              <a:t>전체 검색          조회 조건 기입 </a:t>
            </a:r>
            <a:r>
              <a:rPr lang="en-US" altLang="ko-KR" sz="1100" dirty="0"/>
              <a:t>– </a:t>
            </a:r>
            <a:r>
              <a:rPr lang="ko-KR" altLang="en-US" sz="1100" dirty="0"/>
              <a:t>조건 검색</a:t>
            </a:r>
            <a:endParaRPr lang="en-US" altLang="ko-KR" sz="1100" dirty="0"/>
          </a:p>
          <a:p>
            <a:pPr marL="108000" indent="-108000">
              <a:buFont typeface="Arial" panose="020B0604020202020204" pitchFamily="34" charset="0"/>
              <a:buAutoNum type="arabicPeriod"/>
            </a:pPr>
            <a:r>
              <a:rPr lang="ko-KR" altLang="en-US" sz="1100" dirty="0"/>
              <a:t>소속조합</a:t>
            </a:r>
            <a:r>
              <a:rPr lang="en-US" altLang="ko-KR" sz="1100" dirty="0"/>
              <a:t>/</a:t>
            </a:r>
            <a:r>
              <a:rPr lang="ko-KR" altLang="en-US" sz="1100" dirty="0" err="1"/>
              <a:t>공급조합</a:t>
            </a:r>
            <a:r>
              <a:rPr lang="ko-KR" altLang="en-US" sz="1100" dirty="0"/>
              <a:t> 선택하여 데이터 조회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수정 </a:t>
            </a:r>
            <a:r>
              <a:rPr lang="en-US" altLang="ko-KR" sz="1100" dirty="0"/>
              <a:t>: </a:t>
            </a:r>
            <a:r>
              <a:rPr lang="ko-KR" altLang="en-US" sz="1100" dirty="0"/>
              <a:t>선택한 데이터를 수정하기위해 </a:t>
            </a:r>
            <a:r>
              <a:rPr lang="ko-KR" altLang="en-US" sz="1100" dirty="0" err="1"/>
              <a:t>레이어팝업</a:t>
            </a:r>
            <a:r>
              <a:rPr lang="ko-KR" altLang="en-US" sz="1100" dirty="0"/>
              <a:t> 생성</a:t>
            </a:r>
            <a:endParaRPr lang="en-US" altLang="ko-KR" sz="1100" dirty="0"/>
          </a:p>
          <a:p>
            <a:pPr marL="108000" indent="-108000">
              <a:buAutoNum type="arabicPeriod"/>
            </a:pPr>
            <a:r>
              <a:rPr lang="ko-KR" altLang="en-US" sz="1100" dirty="0"/>
              <a:t>삭제 </a:t>
            </a:r>
            <a:r>
              <a:rPr lang="en-US" altLang="ko-KR" sz="1100" dirty="0"/>
              <a:t>: </a:t>
            </a:r>
            <a:r>
              <a:rPr lang="ko-KR" altLang="en-US" sz="1100" dirty="0"/>
              <a:t>선택한 데이터 삭제 </a:t>
            </a:r>
            <a:r>
              <a:rPr lang="en-US" altLang="ko-KR" sz="1100" dirty="0"/>
              <a:t>&gt; </a:t>
            </a:r>
            <a:r>
              <a:rPr lang="ko-KR" altLang="en-US" sz="1100" dirty="0" err="1"/>
              <a:t>삭제시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메세지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팝업생성</a:t>
            </a:r>
            <a:endParaRPr lang="en-US" altLang="ko-KR" sz="1100" dirty="0"/>
          </a:p>
          <a:p>
            <a:pPr marL="108000" indent="-108000">
              <a:buAutoNum type="arabicPeriod"/>
            </a:pPr>
            <a:endParaRPr lang="en-US" altLang="ko-KR" sz="1100" dirty="0"/>
          </a:p>
          <a:p>
            <a:r>
              <a:rPr lang="en-US" altLang="ko-KR" dirty="0"/>
              <a:t>&lt;</a:t>
            </a:r>
            <a:r>
              <a:rPr lang="ko-KR" altLang="en-US" dirty="0" err="1"/>
              <a:t>조회조건</a:t>
            </a:r>
            <a:r>
              <a:rPr lang="en-US" altLang="ko-KR" dirty="0"/>
              <a:t>&gt;</a:t>
            </a:r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/>
              <a:t>년도 </a:t>
            </a:r>
            <a:r>
              <a:rPr lang="en-US" altLang="ko-KR" sz="1100" dirty="0"/>
              <a:t>: </a:t>
            </a:r>
            <a:r>
              <a:rPr lang="ko-KR" altLang="en-US" sz="1100" dirty="0"/>
              <a:t>기본 조회는 당해 년도이며 최근</a:t>
            </a:r>
            <a:r>
              <a:rPr lang="en-US" altLang="ko-KR" sz="1100" dirty="0"/>
              <a:t>5</a:t>
            </a:r>
            <a:r>
              <a:rPr lang="ko-KR" altLang="en-US" sz="1100" dirty="0"/>
              <a:t>년까지 선택하여 조회 가능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소속조합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소속조합 이름으로 검색</a:t>
            </a:r>
            <a:endParaRPr lang="en-US" altLang="ko-KR" sz="1100" dirty="0"/>
          </a:p>
          <a:p>
            <a:pPr marL="108000" indent="-108000">
              <a:buFont typeface="+mj-lt"/>
              <a:buAutoNum type="arabicPeriod"/>
            </a:pPr>
            <a:r>
              <a:rPr lang="ko-KR" altLang="en-US" sz="1100" dirty="0" err="1"/>
              <a:t>공급조합</a:t>
            </a:r>
            <a:r>
              <a:rPr lang="ko-KR" altLang="en-US" sz="1100" dirty="0"/>
              <a:t> </a:t>
            </a:r>
            <a:r>
              <a:rPr lang="en-US" altLang="ko-KR" sz="1100" dirty="0"/>
              <a:t>: </a:t>
            </a:r>
            <a:r>
              <a:rPr lang="ko-KR" altLang="en-US" sz="1100" dirty="0"/>
              <a:t>공급조합 이름으로 검색</a:t>
            </a:r>
            <a:endParaRPr lang="en-US" altLang="ko-KR" sz="1100" dirty="0"/>
          </a:p>
          <a:p>
            <a:endParaRPr lang="ko-KR" altLang="en-US" dirty="0"/>
          </a:p>
          <a:p>
            <a:endParaRPr lang="ko-KR" altLang="en-US" dirty="0"/>
          </a:p>
        </p:txBody>
      </p:sp>
      <p:grpSp>
        <p:nvGrpSpPr>
          <p:cNvPr id="22" name="그룹 21"/>
          <p:cNvGrpSpPr/>
          <p:nvPr/>
        </p:nvGrpSpPr>
        <p:grpSpPr>
          <a:xfrm>
            <a:off x="1331219" y="1313963"/>
            <a:ext cx="350865" cy="178505"/>
            <a:chOff x="1612114" y="2740421"/>
            <a:chExt cx="350865" cy="178505"/>
          </a:xfrm>
        </p:grpSpPr>
        <p:sp>
          <p:nvSpPr>
            <p:cNvPr id="23" name="직사각형 22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 rot="5400000">
              <a:off x="1704581" y="2647954"/>
              <a:ext cx="165932" cy="3508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en-US" altLang="ko-KR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&gt;</a:t>
              </a:r>
              <a:endParaRPr lang="ko-KR" altLang="en-US" sz="1050" kern="0" dirty="0">
                <a:latin typeface="경기천년제목 Bold" panose="02020803020101020101" pitchFamily="18" charset="-127"/>
                <a:ea typeface="경기천년제목 Bold" panose="02020803020101020101" pitchFamily="18" charset="-127"/>
              </a:endParaRPr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6550081" y="1603733"/>
            <a:ext cx="404278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조회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491515" y="1570541"/>
            <a:ext cx="530715" cy="3999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393495" y="1969203"/>
            <a:ext cx="648815" cy="1692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1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소속조합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115148" y="1919882"/>
            <a:ext cx="318549" cy="202315"/>
            <a:chOff x="1637796" y="2716611"/>
            <a:chExt cx="318549" cy="202315"/>
          </a:xfrm>
        </p:grpSpPr>
        <p:sp>
          <p:nvSpPr>
            <p:cNvPr id="37" name="직사각형 36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 rot="5400000">
              <a:off x="1714105" y="2640302"/>
              <a:ext cx="165932" cy="31854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○</a:t>
              </a:r>
            </a:p>
          </p:txBody>
        </p:sp>
      </p:grpSp>
      <p:sp>
        <p:nvSpPr>
          <p:cNvPr id="40" name="직사각형 39"/>
          <p:cNvSpPr/>
          <p:nvPr/>
        </p:nvSpPr>
        <p:spPr>
          <a:xfrm>
            <a:off x="98265" y="1929688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1188103" y="1919881"/>
            <a:ext cx="318549" cy="202315"/>
            <a:chOff x="1637796" y="2716611"/>
            <a:chExt cx="318549" cy="202315"/>
          </a:xfrm>
        </p:grpSpPr>
        <p:sp>
          <p:nvSpPr>
            <p:cNvPr id="42" name="직사각형 41"/>
            <p:cNvSpPr/>
            <p:nvPr/>
          </p:nvSpPr>
          <p:spPr>
            <a:xfrm>
              <a:off x="1703488" y="2790112"/>
              <a:ext cx="132800" cy="1288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/>
            <p:cNvSpPr/>
            <p:nvPr/>
          </p:nvSpPr>
          <p:spPr>
            <a:xfrm rot="5400000">
              <a:off x="1714105" y="2640302"/>
              <a:ext cx="165932" cy="31854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 fontAlgn="base">
                <a:lnSpc>
                  <a:spcPct val="160000"/>
                </a:lnSpc>
              </a:pPr>
              <a:r>
                <a:rPr lang="ko-KR" altLang="en-US" sz="1050" kern="0" dirty="0">
                  <a:latin typeface="경기천년제목 Bold" panose="02020803020101020101" pitchFamily="18" charset="-127"/>
                  <a:ea typeface="경기천년제목 Bold" panose="02020803020101020101" pitchFamily="18" charset="-127"/>
                </a:rPr>
                <a:t>●</a:t>
              </a:r>
            </a:p>
          </p:txBody>
        </p:sp>
      </p:grpSp>
      <p:sp>
        <p:nvSpPr>
          <p:cNvPr id="44" name="직사각형 43"/>
          <p:cNvSpPr/>
          <p:nvPr/>
        </p:nvSpPr>
        <p:spPr>
          <a:xfrm>
            <a:off x="1469982" y="1966482"/>
            <a:ext cx="648815" cy="1692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 fontAlgn="base"/>
            <a:r>
              <a:rPr lang="ko-KR" altLang="en-US" sz="11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공급조합</a:t>
            </a:r>
            <a:endParaRPr lang="ko-KR" altLang="en-US" sz="11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170407" y="1933636"/>
            <a:ext cx="299575" cy="2483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/>
          <p:cNvGrpSpPr/>
          <p:nvPr/>
        </p:nvGrpSpPr>
        <p:grpSpPr>
          <a:xfrm>
            <a:off x="6233020" y="2516754"/>
            <a:ext cx="436717" cy="1383375"/>
            <a:chOff x="6525120" y="2516754"/>
            <a:chExt cx="436717" cy="1383375"/>
          </a:xfrm>
        </p:grpSpPr>
        <p:grpSp>
          <p:nvGrpSpPr>
            <p:cNvPr id="49" name="그룹 48"/>
            <p:cNvGrpSpPr/>
            <p:nvPr/>
          </p:nvGrpSpPr>
          <p:grpSpPr>
            <a:xfrm>
              <a:off x="6531450" y="2516754"/>
              <a:ext cx="430387" cy="318549"/>
              <a:chOff x="1572353" y="2675451"/>
              <a:chExt cx="430387" cy="318549"/>
            </a:xfrm>
          </p:grpSpPr>
          <p:sp>
            <p:nvSpPr>
              <p:cNvPr id="71" name="직사각형 7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직사각형 7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50" name="그룹 49"/>
            <p:cNvGrpSpPr/>
            <p:nvPr/>
          </p:nvGrpSpPr>
          <p:grpSpPr>
            <a:xfrm>
              <a:off x="6531449" y="2858639"/>
              <a:ext cx="430387" cy="318549"/>
              <a:chOff x="1572353" y="2675451"/>
              <a:chExt cx="430387" cy="318549"/>
            </a:xfrm>
          </p:grpSpPr>
          <p:sp>
            <p:nvSpPr>
              <p:cNvPr id="69" name="직사각형 6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직사각형 6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52" name="그룹 51"/>
            <p:cNvGrpSpPr/>
            <p:nvPr/>
          </p:nvGrpSpPr>
          <p:grpSpPr>
            <a:xfrm>
              <a:off x="6527752" y="3218026"/>
              <a:ext cx="430387" cy="318549"/>
              <a:chOff x="1572353" y="2675451"/>
              <a:chExt cx="430387" cy="318549"/>
            </a:xfrm>
          </p:grpSpPr>
          <p:sp>
            <p:nvSpPr>
              <p:cNvPr id="67" name="직사각형 66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grpSp>
          <p:nvGrpSpPr>
            <p:cNvPr id="53" name="그룹 52"/>
            <p:cNvGrpSpPr/>
            <p:nvPr/>
          </p:nvGrpSpPr>
          <p:grpSpPr>
            <a:xfrm>
              <a:off x="6525120" y="3581580"/>
              <a:ext cx="430387" cy="318549"/>
              <a:chOff x="1572353" y="2675451"/>
              <a:chExt cx="430387" cy="318549"/>
            </a:xfrm>
          </p:grpSpPr>
          <p:sp>
            <p:nvSpPr>
              <p:cNvPr id="65" name="직사각형 6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삭제</a:t>
                </a:r>
              </a:p>
            </p:txBody>
          </p:sp>
        </p:grpSp>
        <p:sp>
          <p:nvSpPr>
            <p:cNvPr id="54" name="직사각형 53"/>
            <p:cNvSpPr/>
            <p:nvPr/>
          </p:nvSpPr>
          <p:spPr>
            <a:xfrm>
              <a:off x="6584846" y="2552801"/>
              <a:ext cx="299575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3" name="그룹 72"/>
          <p:cNvGrpSpPr/>
          <p:nvPr/>
        </p:nvGrpSpPr>
        <p:grpSpPr>
          <a:xfrm>
            <a:off x="5198321" y="2516754"/>
            <a:ext cx="436717" cy="1383375"/>
            <a:chOff x="6106371" y="2516754"/>
            <a:chExt cx="436717" cy="1383375"/>
          </a:xfrm>
        </p:grpSpPr>
        <p:grpSp>
          <p:nvGrpSpPr>
            <p:cNvPr id="74" name="그룹 73"/>
            <p:cNvGrpSpPr/>
            <p:nvPr/>
          </p:nvGrpSpPr>
          <p:grpSpPr>
            <a:xfrm>
              <a:off x="6112701" y="2516754"/>
              <a:ext cx="430387" cy="318549"/>
              <a:chOff x="1572353" y="2675451"/>
              <a:chExt cx="430387" cy="318549"/>
            </a:xfrm>
          </p:grpSpPr>
          <p:sp>
            <p:nvSpPr>
              <p:cNvPr id="85" name="직사각형 84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직사각형 85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75" name="그룹 74"/>
            <p:cNvGrpSpPr/>
            <p:nvPr/>
          </p:nvGrpSpPr>
          <p:grpSpPr>
            <a:xfrm>
              <a:off x="6112700" y="2858639"/>
              <a:ext cx="430387" cy="318549"/>
              <a:chOff x="1572353" y="2675451"/>
              <a:chExt cx="430387" cy="318549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76" name="그룹 75"/>
            <p:cNvGrpSpPr/>
            <p:nvPr/>
          </p:nvGrpSpPr>
          <p:grpSpPr>
            <a:xfrm>
              <a:off x="6109003" y="3218026"/>
              <a:ext cx="430387" cy="318549"/>
              <a:chOff x="1572353" y="2675451"/>
              <a:chExt cx="430387" cy="318549"/>
            </a:xfrm>
          </p:grpSpPr>
          <p:sp>
            <p:nvSpPr>
              <p:cNvPr id="81" name="직사각형 80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직사각형 81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grpSp>
          <p:nvGrpSpPr>
            <p:cNvPr id="77" name="그룹 76"/>
            <p:cNvGrpSpPr/>
            <p:nvPr/>
          </p:nvGrpSpPr>
          <p:grpSpPr>
            <a:xfrm>
              <a:off x="6106371" y="3581580"/>
              <a:ext cx="430387" cy="318549"/>
              <a:chOff x="1572353" y="2675451"/>
              <a:chExt cx="430387" cy="318549"/>
            </a:xfrm>
          </p:grpSpPr>
          <p:sp>
            <p:nvSpPr>
              <p:cNvPr id="79" name="직사각형 78"/>
              <p:cNvSpPr/>
              <p:nvPr/>
            </p:nvSpPr>
            <p:spPr>
              <a:xfrm>
                <a:off x="1640493" y="2783672"/>
                <a:ext cx="258790" cy="141695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직사각형 79"/>
              <p:cNvSpPr/>
              <p:nvPr/>
            </p:nvSpPr>
            <p:spPr>
              <a:xfrm>
                <a:off x="1572353" y="2675451"/>
                <a:ext cx="430387" cy="318549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 algn="just" fontAlgn="base">
                  <a:lnSpc>
                    <a:spcPct val="160000"/>
                  </a:lnSpc>
                </a:pPr>
                <a:r>
                  <a:rPr lang="ko-KR" altLang="en-US" sz="1050" kern="0" dirty="0">
                    <a:latin typeface="경기천년제목 Bold" panose="02020803020101020101" pitchFamily="18" charset="-127"/>
                    <a:ea typeface="경기천년제목 Bold" panose="02020803020101020101" pitchFamily="18" charset="-127"/>
                  </a:rPr>
                  <a:t>수정</a:t>
                </a:r>
              </a:p>
            </p:txBody>
          </p:sp>
        </p:grpSp>
        <p:sp>
          <p:nvSpPr>
            <p:cNvPr id="78" name="직사각형 77"/>
            <p:cNvSpPr/>
            <p:nvPr/>
          </p:nvSpPr>
          <p:spPr>
            <a:xfrm>
              <a:off x="6166097" y="2552801"/>
              <a:ext cx="299575" cy="24830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3" name="직사각형 92"/>
          <p:cNvSpPr/>
          <p:nvPr/>
        </p:nvSpPr>
        <p:spPr>
          <a:xfrm>
            <a:off x="1046881" y="1669239"/>
            <a:ext cx="741598" cy="24902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직사각형 93"/>
          <p:cNvSpPr/>
          <p:nvPr/>
        </p:nvSpPr>
        <p:spPr>
          <a:xfrm>
            <a:off x="505521" y="1679149"/>
            <a:ext cx="472886" cy="21544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fontAlgn="base"/>
            <a:r>
              <a:rPr lang="ko-KR" altLang="en-US" sz="1400" kern="0" dirty="0" err="1"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조합명</a:t>
            </a:r>
            <a:endParaRPr lang="ko-KR" altLang="en-US" sz="1400" kern="0" dirty="0"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6" name="직사각형 95"/>
          <p:cNvSpPr/>
          <p:nvPr/>
        </p:nvSpPr>
        <p:spPr>
          <a:xfrm>
            <a:off x="6565569" y="749757"/>
            <a:ext cx="407484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1000" b="1" kern="0" dirty="0">
                <a:solidFill>
                  <a:srgbClr val="000000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추가</a:t>
            </a:r>
            <a:endParaRPr lang="ko-KR" altLang="en-US" sz="1000" kern="0" dirty="0">
              <a:solidFill>
                <a:srgbClr val="000000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7" name="직사각형 96"/>
          <p:cNvSpPr/>
          <p:nvPr/>
        </p:nvSpPr>
        <p:spPr>
          <a:xfrm>
            <a:off x="6588069" y="795822"/>
            <a:ext cx="362485" cy="2860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2C2D3C2-37B3-3F27-CE14-2BC026E66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F9892-6B34-4593-B316-D3E68FE116C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286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5600</TotalTime>
  <Words>2591</Words>
  <Application>Microsoft Office PowerPoint</Application>
  <PresentationFormat>화면 슬라이드 쇼(4:3)</PresentationFormat>
  <Paragraphs>1288</Paragraphs>
  <Slides>36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2" baseType="lpstr">
      <vt:lpstr>Calibri Light</vt:lpstr>
      <vt:lpstr>경기천년제목 Bold</vt:lpstr>
      <vt:lpstr>Calibri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webplanner05</dc:creator>
  <cp:lastModifiedBy>ceo@web-planner.net</cp:lastModifiedBy>
  <cp:revision>137</cp:revision>
  <cp:lastPrinted>2023-02-24T12:11:27Z</cp:lastPrinted>
  <dcterms:created xsi:type="dcterms:W3CDTF">2023-01-30T05:34:24Z</dcterms:created>
  <dcterms:modified xsi:type="dcterms:W3CDTF">2023-02-27T08:50:10Z</dcterms:modified>
</cp:coreProperties>
</file>

<file path=docProps/thumbnail.jpeg>
</file>